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5.xml" ContentType="application/vnd.openxmlformats-officedocument.presentationml.notesSlide+xml"/>
  <Override PartName="/ppt/notesSlides/notesSlide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commentAuthors.xml" ContentType="application/vnd.openxmlformats-officedocument.presentationml.commentAuthors+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customXml/itemProps3.xml" ContentType="application/vnd.openxmlformats-officedocument.customXmlProperties+xml"/>
  <Override PartName="/docProps/custom.xml" ContentType="application/vnd.openxmlformats-officedocument.custom-properties+xml"/>
  <Override PartName="/ppt/revisionInfo.xml" ContentType="application/vnd.ms-powerpoint.revisioninfo+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docProps/app.xml" ContentType="application/vnd.openxmlformats-officedocument.extended-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546" r:id="rId4"/>
    <p:sldMasterId id="2147493510" r:id="rId5"/>
  </p:sldMasterIdLst>
  <p:notesMasterIdLst>
    <p:notesMasterId r:id="rId20"/>
  </p:notesMasterIdLst>
  <p:handoutMasterIdLst>
    <p:handoutMasterId r:id="rId21"/>
  </p:handoutMasterIdLst>
  <p:sldIdLst>
    <p:sldId id="283" r:id="rId6"/>
    <p:sldId id="261" r:id="rId7"/>
    <p:sldId id="270" r:id="rId8"/>
    <p:sldId id="272" r:id="rId9"/>
    <p:sldId id="274" r:id="rId10"/>
    <p:sldId id="276" r:id="rId11"/>
    <p:sldId id="278" r:id="rId12"/>
    <p:sldId id="280" r:id="rId13"/>
    <p:sldId id="282" r:id="rId14"/>
    <p:sldId id="285" r:id="rId15"/>
    <p:sldId id="289" r:id="rId16"/>
    <p:sldId id="286" r:id="rId17"/>
    <p:sldId id="287" r:id="rId18"/>
    <p:sldId id="288" r:id="rId1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52" userDrawn="1">
          <p15:clr>
            <a:srgbClr val="A4A3A4"/>
          </p15:clr>
        </p15:guide>
        <p15:guide id="2" pos="319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rana, Gregory" initials="PG" lastIdx="6"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69B834"/>
    <a:srgbClr val="0D6FBD"/>
    <a:srgbClr val="69B833"/>
    <a:srgbClr val="063D89"/>
    <a:srgbClr val="0D6CB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AC7585-F27F-4D52-8507-D7D9888C238A}" v="14" dt="2019-05-29T19:10:48.4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03" autoAdjust="0"/>
    <p:restoredTop sz="88163" autoAdjust="0"/>
  </p:normalViewPr>
  <p:slideViewPr>
    <p:cSldViewPr snapToGrid="0" snapToObjects="1">
      <p:cViewPr varScale="1">
        <p:scale>
          <a:sx n="103" d="100"/>
          <a:sy n="103" d="100"/>
        </p:scale>
        <p:origin x="780" y="31"/>
      </p:cViewPr>
      <p:guideLst>
        <p:guide orient="horz" pos="2652"/>
        <p:guide pos="319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9" d="100"/>
        <a:sy n="149" d="100"/>
      </p:scale>
      <p:origin x="0" y="0"/>
    </p:cViewPr>
  </p:sorterViewPr>
  <p:notesViewPr>
    <p:cSldViewPr snapToGrid="0" snapToObjects="1">
      <p:cViewPr varScale="1">
        <p:scale>
          <a:sx n="81" d="100"/>
          <a:sy n="81" d="100"/>
        </p:scale>
        <p:origin x="197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openxmlformats.org/officeDocument/2006/relationships/customXml" Target="../customXml/item4.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descr="CDMSmith_logo_print_PMS_BlueGr.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30875" y="8530130"/>
            <a:ext cx="901700" cy="397970"/>
          </a:xfrm>
          <a:prstGeom prst="rect">
            <a:avLst/>
          </a:prstGeom>
        </p:spPr>
      </p:pic>
    </p:spTree>
    <p:extLst>
      <p:ext uri="{BB962C8B-B14F-4D97-AF65-F5344CB8AC3E}">
        <p14:creationId xmlns:p14="http://schemas.microsoft.com/office/powerpoint/2010/main" val="29503291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CDMSmith_logo_print_PMS_BlueG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0875" y="8530130"/>
            <a:ext cx="901700" cy="397970"/>
          </a:xfrm>
          <a:prstGeom prst="rect">
            <a:avLst/>
          </a:prstGeom>
        </p:spPr>
      </p:pic>
    </p:spTree>
    <p:extLst>
      <p:ext uri="{BB962C8B-B14F-4D97-AF65-F5344CB8AC3E}">
        <p14:creationId xmlns:p14="http://schemas.microsoft.com/office/powerpoint/2010/main" val="338497491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13713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Crane incidents </a:t>
            </a:r>
            <a:r>
              <a:rPr lang="en-US" baseline="0" dirty="0"/>
              <a:t>pop up in the news on a regular basis—not surprising when you think about the dangers cranes present for their operators. By nature of the extremely heavy loads cranes lift, operators are outmatched if something goes wrong. Loads are also difficult to rig and can experience unexpected movements that may cause incidents to occur.</a:t>
            </a:r>
          </a:p>
          <a:p>
            <a:endParaRPr lang="en-US" baseline="0" dirty="0"/>
          </a:p>
          <a:p>
            <a:r>
              <a:rPr lang="en-US" baseline="0" dirty="0"/>
              <a:t>The main way to avoid crane injuries and (in the worst cases) fatalities is to stay clear of the load and keep your focus on the mobilization and demobilization of the cranes.</a:t>
            </a:r>
          </a:p>
          <a:p>
            <a:endParaRPr lang="en-US" baseline="0" dirty="0"/>
          </a:p>
          <a:p>
            <a:r>
              <a:rPr lang="en-US" baseline="0" dirty="0"/>
              <a:t>Other tips:</a:t>
            </a:r>
          </a:p>
          <a:p>
            <a:endParaRPr lang="en-US" baseline="0" dirty="0"/>
          </a:p>
          <a:p>
            <a:pPr marL="171450" indent="-171450">
              <a:buFont typeface="Arial" panose="020B0604020202020204" pitchFamily="34" charset="0"/>
              <a:buChar char="•"/>
            </a:pPr>
            <a:r>
              <a:rPr lang="en-US" baseline="0" dirty="0"/>
              <a:t>Consider needed crane movements prior to set up and make every effort to avoid moving the load over the job site.</a:t>
            </a:r>
          </a:p>
          <a:p>
            <a:pPr marL="171450" indent="-171450">
              <a:buFont typeface="Arial" panose="020B0604020202020204" pitchFamily="34" charset="0"/>
              <a:buChar char="•"/>
            </a:pPr>
            <a:r>
              <a:rPr lang="en-US" baseline="0" dirty="0"/>
              <a:t>Maintain awareness of what is happening around you </a:t>
            </a:r>
            <a:r>
              <a:rPr lang="en-US" i="1" baseline="0" dirty="0"/>
              <a:t>and</a:t>
            </a:r>
            <a:r>
              <a:rPr lang="en-US" i="0" baseline="0" dirty="0"/>
              <a:t> above you.</a:t>
            </a:r>
          </a:p>
          <a:p>
            <a:pPr marL="171450" indent="-171450">
              <a:buFont typeface="Arial" panose="020B0604020202020204" pitchFamily="34" charset="0"/>
              <a:buChar char="•"/>
            </a:pPr>
            <a:r>
              <a:rPr lang="en-US" i="0" baseline="0" dirty="0"/>
              <a:t>If you see a load coming, get out of the way and look out for others. It’s possible that an operator may not have considered the dangers of moving a load over your area.</a:t>
            </a:r>
          </a:p>
          <a:p>
            <a:pPr marL="171450" indent="-171450">
              <a:buFont typeface="Arial" panose="020B0604020202020204" pitchFamily="34" charset="0"/>
              <a:buChar char="•"/>
            </a:pPr>
            <a:r>
              <a:rPr lang="en-US" baseline="0" dirty="0"/>
              <a:t>Riggers may have to work near a suspended load to guide it into position. Use of tag lines can help keep you out of harm’s way; it will put distance between yourself and the load in the event that it shift or moves unexpectedly. Remember: your weight is no match for a load that is swinging or spinning and gaining momentum. Let it settle itself.</a:t>
            </a:r>
          </a:p>
          <a:p>
            <a:pPr marL="171450" indent="-171450">
              <a:buFont typeface="Arial" panose="020B0604020202020204" pitchFamily="34" charset="0"/>
              <a:buChar char="•"/>
            </a:pPr>
            <a:r>
              <a:rPr lang="en-US" baseline="0" dirty="0"/>
              <a:t>Never loop tag lines around your hard, arm or body. This could cause you to be dragged along with the load. Wear protective gloves to avoid rope burn.</a:t>
            </a:r>
          </a:p>
          <a:p>
            <a:pPr marL="171450" indent="-171450">
              <a:buFont typeface="Arial" panose="020B0604020202020204" pitchFamily="34" charset="0"/>
              <a:buChar char="•"/>
            </a:pPr>
            <a:r>
              <a:rPr lang="en-US" baseline="0" dirty="0"/>
              <a:t>If you are guiding a load with a tag line, check that your travel path is clear and safe </a:t>
            </a:r>
            <a:r>
              <a:rPr lang="en-US" i="1" baseline="0" dirty="0"/>
              <a:t>before</a:t>
            </a:r>
            <a:r>
              <a:rPr lang="en-US" i="0" baseline="0" dirty="0"/>
              <a:t> the load is suspended.</a:t>
            </a:r>
            <a:endParaRPr lang="en-US" baseline="0" dirty="0"/>
          </a:p>
        </p:txBody>
      </p:sp>
    </p:spTree>
    <p:extLst>
      <p:ext uri="{BB962C8B-B14F-4D97-AF65-F5344CB8AC3E}">
        <p14:creationId xmlns:p14="http://schemas.microsoft.com/office/powerpoint/2010/main" val="2515591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92252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concept of “safety first” applies to everything we do—no matter what. If you work in the field or in an office, it’s vital that you employ safe behaviors and practices at all times.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Proper training is necessary to help you identify risk and avoid potential injuries, accidents and issues.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Before you do any work or perform any task, ask yourself if you have received the appropriate training and if it is current. If you have not or your certifications</a:t>
            </a:r>
            <a:r>
              <a:rPr lang="en-US" sz="1200" kern="1200" baseline="0" dirty="0">
                <a:solidFill>
                  <a:schemeClr val="tx1"/>
                </a:solidFill>
                <a:effectLst/>
                <a:latin typeface="+mn-lt"/>
                <a:ea typeface="+mn-ea"/>
                <a:cs typeface="+mn-cs"/>
              </a:rPr>
              <a:t> have lapsed</a:t>
            </a:r>
            <a:r>
              <a:rPr lang="en-US" sz="1200" kern="1200" dirty="0">
                <a:solidFill>
                  <a:schemeClr val="tx1"/>
                </a:solidFill>
                <a:effectLst/>
                <a:latin typeface="+mn-lt"/>
                <a:ea typeface="+mn-ea"/>
                <a:cs typeface="+mn-cs"/>
              </a:rPr>
              <a:t>, ask for the training you need. Seek out safety courses offered by your employer or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party.</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Remember</a:t>
            </a:r>
            <a:r>
              <a:rPr lang="en-US" sz="1200" kern="1200" dirty="0">
                <a:solidFill>
                  <a:schemeClr val="tx1"/>
                </a:solidFill>
                <a:effectLst/>
                <a:latin typeface="+mn-lt"/>
                <a:ea typeface="+mn-ea"/>
                <a:cs typeface="+mn-cs"/>
              </a:rPr>
              <a:t>: Always think ahead about training, and only do work you are trained to perform.</a:t>
            </a:r>
          </a:p>
        </p:txBody>
      </p:sp>
    </p:spTree>
    <p:extLst>
      <p:ext uri="{BB962C8B-B14F-4D97-AF65-F5344CB8AC3E}">
        <p14:creationId xmlns:p14="http://schemas.microsoft.com/office/powerpoint/2010/main" val="2845817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Wearing personal protective equipment (PPE)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makes injury and illness less likely to happen. Before you go to any job site, identify potential hazards to help determine the level of protective gear you’ll need. Remember to inspect your PPE regularly prior to use to ensure it’s in working order.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Another benefit to wearing PPE is upholding your organization’s reputation. When you’re properly equipped, you convey that you are ready to work in a responsible, safe manner.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Organizations regulate the use of PPE for different situations. Many require wearing it during </a:t>
            </a:r>
            <a:r>
              <a:rPr lang="en-US" sz="1200" i="1" kern="1200" dirty="0">
                <a:solidFill>
                  <a:schemeClr val="tx1"/>
                </a:solidFill>
                <a:effectLst/>
                <a:latin typeface="+mn-lt"/>
                <a:ea typeface="+mn-ea"/>
                <a:cs typeface="+mn-cs"/>
              </a:rPr>
              <a:t>all</a:t>
            </a:r>
            <a:r>
              <a:rPr lang="en-US" sz="1200" kern="1200" dirty="0">
                <a:solidFill>
                  <a:schemeClr val="tx1"/>
                </a:solidFill>
                <a:effectLst/>
                <a:latin typeface="+mn-lt"/>
                <a:ea typeface="+mn-ea"/>
                <a:cs typeface="+mn-cs"/>
              </a:rPr>
              <a:t> field tasks. Check your company’s Health and Safety manual to see what’s required. Typical PPE may include:</a:t>
            </a:r>
          </a:p>
          <a:p>
            <a:pPr marL="171450" lvl="0" indent="-171450">
              <a:buFont typeface="Arial"/>
              <a:buChar char="•"/>
            </a:pPr>
            <a:r>
              <a:rPr lang="en-US" sz="1200" kern="1200" dirty="0">
                <a:solidFill>
                  <a:schemeClr val="tx1"/>
                </a:solidFill>
                <a:effectLst/>
                <a:latin typeface="+mn-lt"/>
                <a:ea typeface="+mn-ea"/>
                <a:cs typeface="+mn-cs"/>
              </a:rPr>
              <a:t>Hardhat</a:t>
            </a:r>
          </a:p>
          <a:p>
            <a:pPr marL="171450" lvl="0" indent="-171450">
              <a:buFont typeface="Arial"/>
              <a:buChar char="•"/>
            </a:pPr>
            <a:r>
              <a:rPr lang="en-US" sz="1200" kern="1200" dirty="0">
                <a:solidFill>
                  <a:schemeClr val="tx1"/>
                </a:solidFill>
                <a:effectLst/>
                <a:latin typeface="+mn-lt"/>
                <a:ea typeface="+mn-ea"/>
                <a:cs typeface="+mn-cs"/>
              </a:rPr>
              <a:t>Safety glasses with side shield</a:t>
            </a:r>
          </a:p>
          <a:p>
            <a:pPr marL="171450" lvl="0" indent="-171450">
              <a:buFont typeface="Arial"/>
              <a:buChar char="•"/>
            </a:pPr>
            <a:r>
              <a:rPr lang="en-US" sz="1200" kern="1200" dirty="0">
                <a:solidFill>
                  <a:schemeClr val="tx1"/>
                </a:solidFill>
                <a:effectLst/>
                <a:latin typeface="+mn-lt"/>
                <a:ea typeface="+mn-ea"/>
                <a:cs typeface="+mn-cs"/>
              </a:rPr>
              <a:t>Steel toe and shank footwear</a:t>
            </a:r>
          </a:p>
          <a:p>
            <a:pPr marL="171450" lvl="0" indent="-171450">
              <a:buFont typeface="Arial"/>
              <a:buChar char="•"/>
            </a:pPr>
            <a:r>
              <a:rPr lang="en-US" sz="1200" kern="1200" dirty="0">
                <a:solidFill>
                  <a:schemeClr val="tx1"/>
                </a:solidFill>
                <a:effectLst/>
                <a:latin typeface="+mn-lt"/>
                <a:ea typeface="+mn-ea"/>
                <a:cs typeface="+mn-cs"/>
              </a:rPr>
              <a:t>Full-length pants</a:t>
            </a:r>
          </a:p>
          <a:p>
            <a:pPr marL="171450" lvl="0" indent="-171450">
              <a:buFont typeface="Arial"/>
              <a:buChar char="•"/>
            </a:pPr>
            <a:r>
              <a:rPr lang="en-US" sz="1200" kern="1200" dirty="0">
                <a:solidFill>
                  <a:schemeClr val="tx1"/>
                </a:solidFill>
                <a:effectLst/>
                <a:latin typeface="+mn-lt"/>
                <a:ea typeface="+mn-ea"/>
                <a:cs typeface="+mn-cs"/>
              </a:rPr>
              <a:t>Shirt with sleeves and collar</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Whenever you are working outside of an office environment, put this equipment on! Hazardous conditions also often require:</a:t>
            </a:r>
          </a:p>
          <a:p>
            <a:pPr marL="171450" lvl="0" indent="-171450">
              <a:buFont typeface="Arial"/>
              <a:buChar char="•"/>
            </a:pPr>
            <a:r>
              <a:rPr lang="en-US" sz="1200" kern="1200" dirty="0">
                <a:solidFill>
                  <a:schemeClr val="tx1"/>
                </a:solidFill>
                <a:effectLst/>
                <a:latin typeface="+mn-lt"/>
                <a:ea typeface="+mn-ea"/>
                <a:cs typeface="+mn-cs"/>
              </a:rPr>
              <a:t>Protective gloves (if hands will contact rough or contaminated surfaces)</a:t>
            </a:r>
          </a:p>
          <a:p>
            <a:pPr marL="171450" indent="-171450">
              <a:buFont typeface="Arial"/>
              <a:buChar char="•"/>
            </a:pPr>
            <a:r>
              <a:rPr lang="en-US" sz="1200" kern="1200" dirty="0">
                <a:solidFill>
                  <a:schemeClr val="tx1"/>
                </a:solidFill>
                <a:effectLst/>
                <a:latin typeface="+mn-lt"/>
                <a:ea typeface="+mn-ea"/>
                <a:cs typeface="+mn-cs"/>
              </a:rPr>
              <a:t>High-visibility vest (if vehicles or heavy equipment operate on site)</a:t>
            </a:r>
            <a:r>
              <a:rPr lang="en-US" dirty="0">
                <a:effectLst/>
              </a:rPr>
              <a:t> </a:t>
            </a:r>
            <a:endParaRPr lang="en-US" dirty="0"/>
          </a:p>
        </p:txBody>
      </p:sp>
    </p:spTree>
    <p:extLst>
      <p:ext uri="{BB962C8B-B14F-4D97-AF65-F5344CB8AC3E}">
        <p14:creationId xmlns:p14="http://schemas.microsoft.com/office/powerpoint/2010/main" val="278690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Keep your work area and jobsite neat. Poor housekeeping not only creates hazards but can hide more serious hazards.</a:t>
            </a:r>
          </a:p>
          <a:p>
            <a:endParaRPr lang="en-US" sz="1200" kern="1200" dirty="0">
              <a:solidFill>
                <a:schemeClr val="tx1"/>
              </a:solidFill>
              <a:effectLst/>
              <a:latin typeface="+mn-lt"/>
              <a:ea typeface="+mn-ea"/>
              <a:cs typeface="+mn-cs"/>
            </a:endParaRPr>
          </a:p>
          <a:p>
            <a:pPr marL="171450" lvl="0" indent="-171450">
              <a:buFont typeface="Arial"/>
              <a:buChar char="•"/>
            </a:pPr>
            <a:r>
              <a:rPr lang="en-US" sz="1200" kern="1200" dirty="0">
                <a:solidFill>
                  <a:schemeClr val="tx1"/>
                </a:solidFill>
                <a:effectLst/>
                <a:latin typeface="+mn-lt"/>
                <a:ea typeface="+mn-ea"/>
                <a:cs typeface="+mn-cs"/>
              </a:rPr>
              <a:t>Look for things that can fall or tip over. Make sure materials and supplies are safely stored and appropriately restrained.</a:t>
            </a:r>
          </a:p>
          <a:p>
            <a:pPr marL="171450" lvl="0" indent="-171450">
              <a:buFont typeface="Arial"/>
              <a:buChar char="•"/>
            </a:pPr>
            <a:r>
              <a:rPr lang="en-US" sz="1200" kern="1200" dirty="0">
                <a:solidFill>
                  <a:schemeClr val="tx1"/>
                </a:solidFill>
                <a:effectLst/>
                <a:latin typeface="+mn-lt"/>
                <a:ea typeface="+mn-ea"/>
                <a:cs typeface="+mn-cs"/>
              </a:rPr>
              <a:t>Correct identified hazards immediately – don’t leave them for someone else!</a:t>
            </a:r>
          </a:p>
          <a:p>
            <a:pPr marL="171450" lvl="0" indent="-171450">
              <a:buFont typeface="Arial"/>
              <a:buChar char="•"/>
            </a:pPr>
            <a:r>
              <a:rPr lang="en-US" sz="1200" kern="1200" dirty="0">
                <a:solidFill>
                  <a:schemeClr val="tx1"/>
                </a:solidFill>
                <a:effectLst/>
                <a:latin typeface="+mn-lt"/>
                <a:ea typeface="+mn-ea"/>
                <a:cs typeface="+mn-cs"/>
              </a:rPr>
              <a:t>Use fencing, barricades, and signage to warn others of hazards that cannot be corrected immediately.</a:t>
            </a:r>
          </a:p>
          <a:p>
            <a:pPr marL="171450" lvl="0" indent="-171450">
              <a:buFont typeface="Arial"/>
              <a:buChar char="•"/>
            </a:pPr>
            <a:r>
              <a:rPr lang="en-US" sz="1200" kern="1200" dirty="0">
                <a:solidFill>
                  <a:schemeClr val="tx1"/>
                </a:solidFill>
                <a:effectLst/>
                <a:latin typeface="+mn-lt"/>
                <a:ea typeface="+mn-ea"/>
                <a:cs typeface="+mn-cs"/>
              </a:rPr>
              <a:t>Focus on the task at hand. Distractions often allow small hazards to become big injuries!</a:t>
            </a:r>
          </a:p>
          <a:p>
            <a:pPr marL="171450" lvl="0" indent="-171450">
              <a:buFont typeface="Arial"/>
              <a:buChar char="•"/>
            </a:pPr>
            <a:r>
              <a:rPr lang="en-US" sz="1200" kern="1200" dirty="0">
                <a:solidFill>
                  <a:schemeClr val="tx1"/>
                </a:solidFill>
                <a:effectLst/>
                <a:latin typeface="+mn-lt"/>
                <a:ea typeface="+mn-ea"/>
                <a:cs typeface="+mn-cs"/>
              </a:rPr>
              <a:t>Take a moment before beginning a task to review the hazards. Ask:</a:t>
            </a:r>
          </a:p>
          <a:p>
            <a:pPr marL="628650" lvl="1" indent="-171450">
              <a:buFont typeface="Courier New"/>
              <a:buChar char="o"/>
            </a:pPr>
            <a:r>
              <a:rPr lang="en-US" sz="1200" kern="1200" dirty="0">
                <a:solidFill>
                  <a:schemeClr val="tx1"/>
                </a:solidFill>
                <a:effectLst/>
                <a:latin typeface="+mn-lt"/>
                <a:ea typeface="+mn-ea"/>
                <a:cs typeface="+mn-cs"/>
              </a:rPr>
              <a:t>What could go wrong?</a:t>
            </a:r>
          </a:p>
          <a:p>
            <a:pPr marL="628650" lvl="1" indent="-171450">
              <a:buFont typeface="Courier New"/>
              <a:buChar char="o"/>
            </a:pPr>
            <a:r>
              <a:rPr lang="en-US" sz="1200" kern="1200" dirty="0">
                <a:solidFill>
                  <a:schemeClr val="tx1"/>
                </a:solidFill>
                <a:effectLst/>
                <a:latin typeface="+mn-lt"/>
                <a:ea typeface="+mn-ea"/>
                <a:cs typeface="+mn-cs"/>
              </a:rPr>
              <a:t>Is there a safer way to perform this task?</a:t>
            </a:r>
          </a:p>
          <a:p>
            <a:pPr marL="628650" lvl="1" indent="-171450">
              <a:buFont typeface="Courier New"/>
              <a:buChar char="o"/>
            </a:pPr>
            <a:r>
              <a:rPr lang="en-US" sz="1200" kern="1200" dirty="0">
                <a:solidFill>
                  <a:schemeClr val="tx1"/>
                </a:solidFill>
                <a:effectLst/>
                <a:latin typeface="+mn-lt"/>
                <a:ea typeface="+mn-ea"/>
                <a:cs typeface="+mn-cs"/>
              </a:rPr>
              <a:t>Do I have the correct tools for the job?</a:t>
            </a:r>
          </a:p>
          <a:p>
            <a:pPr marL="628650" lvl="1" indent="-171450">
              <a:buFont typeface="Courier New"/>
              <a:buChar char="o"/>
            </a:pPr>
            <a:r>
              <a:rPr lang="en-US" sz="1200" kern="1200" dirty="0">
                <a:solidFill>
                  <a:schemeClr val="tx1"/>
                </a:solidFill>
                <a:effectLst/>
                <a:latin typeface="+mn-lt"/>
                <a:ea typeface="+mn-ea"/>
                <a:cs typeface="+mn-cs"/>
              </a:rPr>
              <a:t>Do I need assistance? Better to be a safe, healthy team player than an injured superhero!</a:t>
            </a:r>
          </a:p>
          <a:p>
            <a:pPr marL="171450" lvl="0" indent="-171450">
              <a:buFont typeface="Arial"/>
              <a:buChar char="•"/>
            </a:pPr>
            <a:r>
              <a:rPr lang="en-US" sz="1200" kern="1200" dirty="0">
                <a:solidFill>
                  <a:schemeClr val="tx1"/>
                </a:solidFill>
                <a:effectLst/>
                <a:latin typeface="+mn-lt"/>
                <a:ea typeface="+mn-ea"/>
                <a:cs typeface="+mn-cs"/>
              </a:rPr>
              <a:t>Look for changes in your work area – construction is full of changes that introduce new hazards.</a:t>
            </a:r>
          </a:p>
        </p:txBody>
      </p:sp>
    </p:spTree>
    <p:extLst>
      <p:ext uri="{BB962C8B-B14F-4D97-AF65-F5344CB8AC3E}">
        <p14:creationId xmlns:p14="http://schemas.microsoft.com/office/powerpoint/2010/main" val="3965612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What’s your exit plan?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Conditions in confined spaces are uncomfortable and generally more dangerous. Whenever you must enter one, identify all the potential hazards you might encounter:</a:t>
            </a:r>
          </a:p>
          <a:p>
            <a:r>
              <a:rPr lang="en-US" sz="1200" kern="1200" dirty="0">
                <a:solidFill>
                  <a:schemeClr val="tx1"/>
                </a:solidFill>
                <a:effectLst/>
                <a:latin typeface="+mn-lt"/>
                <a:ea typeface="+mn-ea"/>
                <a:cs typeface="+mn-cs"/>
              </a:rPr>
              <a:t> </a:t>
            </a:r>
          </a:p>
          <a:p>
            <a:pPr marL="171450" lvl="0" indent="-171450">
              <a:buFont typeface="Arial"/>
              <a:buChar char="•"/>
            </a:pPr>
            <a:r>
              <a:rPr lang="en-US" sz="1200" kern="1200" dirty="0">
                <a:solidFill>
                  <a:schemeClr val="tx1"/>
                </a:solidFill>
                <a:effectLst/>
                <a:latin typeface="+mn-lt"/>
                <a:ea typeface="+mn-ea"/>
                <a:cs typeface="+mn-cs"/>
              </a:rPr>
              <a:t>Limited entry and exit</a:t>
            </a:r>
          </a:p>
          <a:p>
            <a:pPr marL="171450" lvl="0" indent="-171450">
              <a:buFont typeface="Arial"/>
              <a:buChar char="•"/>
            </a:pPr>
            <a:r>
              <a:rPr lang="en-US" sz="1200" kern="1200" dirty="0">
                <a:solidFill>
                  <a:schemeClr val="tx1"/>
                </a:solidFill>
                <a:effectLst/>
                <a:latin typeface="+mn-lt"/>
                <a:ea typeface="+mn-ea"/>
                <a:cs typeface="+mn-cs"/>
              </a:rPr>
              <a:t>Restricted movement</a:t>
            </a:r>
          </a:p>
          <a:p>
            <a:pPr marL="171450" lvl="0" indent="-171450">
              <a:buFont typeface="Arial"/>
              <a:buChar char="•"/>
            </a:pPr>
            <a:r>
              <a:rPr lang="en-US" sz="1200" kern="1200" dirty="0">
                <a:solidFill>
                  <a:schemeClr val="tx1"/>
                </a:solidFill>
                <a:effectLst/>
                <a:latin typeface="+mn-lt"/>
                <a:ea typeface="+mn-ea"/>
                <a:cs typeface="+mn-cs"/>
              </a:rPr>
              <a:t>Physical barriers</a:t>
            </a:r>
          </a:p>
          <a:p>
            <a:pPr marL="171450" lvl="0" indent="-171450">
              <a:buFont typeface="Arial"/>
              <a:buChar char="•"/>
            </a:pPr>
            <a:r>
              <a:rPr lang="en-US" sz="1200" kern="1200" dirty="0">
                <a:solidFill>
                  <a:schemeClr val="tx1"/>
                </a:solidFill>
                <a:effectLst/>
                <a:latin typeface="+mn-lt"/>
                <a:ea typeface="+mn-ea"/>
                <a:cs typeface="+mn-cs"/>
              </a:rPr>
              <a:t>Oxygen-deficiency</a:t>
            </a:r>
          </a:p>
          <a:p>
            <a:pPr marL="171450" lvl="0" indent="-171450">
              <a:buFont typeface="Arial"/>
              <a:buChar char="•"/>
            </a:pPr>
            <a:r>
              <a:rPr lang="en-US" sz="1200" kern="1200" dirty="0">
                <a:solidFill>
                  <a:schemeClr val="tx1"/>
                </a:solidFill>
                <a:effectLst/>
                <a:latin typeface="+mn-lt"/>
                <a:ea typeface="+mn-ea"/>
                <a:cs typeface="+mn-cs"/>
              </a:rPr>
              <a:t>Lack of natural ventilation</a:t>
            </a:r>
          </a:p>
          <a:p>
            <a:pPr marL="171450" lvl="0" indent="-171450">
              <a:buFont typeface="Arial"/>
              <a:buChar char="•"/>
            </a:pPr>
            <a:r>
              <a:rPr lang="en-US" sz="1200" kern="1200" dirty="0">
                <a:solidFill>
                  <a:schemeClr val="tx1"/>
                </a:solidFill>
                <a:effectLst/>
                <a:latin typeface="+mn-lt"/>
                <a:ea typeface="+mn-ea"/>
                <a:cs typeface="+mn-cs"/>
              </a:rPr>
              <a:t>Flammable/explosive atmospheres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Once potential hazards are identified, understand and follow the procedures to get you out in emergency situations. </a:t>
            </a:r>
            <a:r>
              <a:rPr lang="en-US" sz="1200" b="1" kern="1200" dirty="0">
                <a:solidFill>
                  <a:schemeClr val="tx1"/>
                </a:solidFill>
                <a:effectLst/>
                <a:latin typeface="+mn-lt"/>
                <a:ea typeface="+mn-ea"/>
                <a:cs typeface="+mn-cs"/>
              </a:rPr>
              <a:t>Know the following</a:t>
            </a:r>
            <a:r>
              <a:rPr lang="en-US" sz="1200" kern="1200" dirty="0">
                <a:solidFill>
                  <a:schemeClr val="tx1"/>
                </a:solidFill>
                <a:effectLst/>
                <a:latin typeface="+mn-lt"/>
                <a:ea typeface="+mn-ea"/>
                <a:cs typeface="+mn-cs"/>
              </a:rPr>
              <a:t>: how to reach emergency rescue personnel, where first-aid is located, if there is a nursing station on site, where extraction equipment is located and how to access it. Strong communication and adherence to these protocols by all team members will keep everyone safe and healthy.</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Remember</a:t>
            </a:r>
            <a:r>
              <a:rPr lang="en-US" sz="1200" b="0" kern="1200" dirty="0">
                <a:solidFill>
                  <a:schemeClr val="tx1"/>
                </a:solidFill>
                <a:effectLst/>
                <a:latin typeface="+mn-lt"/>
                <a:ea typeface="+mn-ea"/>
                <a:cs typeface="+mn-cs"/>
              </a:rPr>
              <a:t>: You must be trained to enter and work in a confined space!</a:t>
            </a:r>
            <a:endParaRPr lang="en-US" sz="1200" b="1"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1190137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Slips and falls are the leading cause of deaths in and around the home, killing more than 6,000 people a year. Many more people are disabled in similar mishaps. A major subset of these mishaps involves ladders, which are involved in more than 30,000 injuries per year. Although ladders appear simple, there are rules to follow when using them.</a:t>
            </a:r>
          </a:p>
          <a:p>
            <a:r>
              <a:rPr lang="en-US" sz="1200" kern="1200" dirty="0">
                <a:solidFill>
                  <a:schemeClr val="tx1"/>
                </a:solidFill>
                <a:effectLst/>
                <a:latin typeface="+mn-lt"/>
                <a:ea typeface="+mn-ea"/>
                <a:cs typeface="+mn-cs"/>
              </a:rPr>
              <a:t> </a:t>
            </a:r>
          </a:p>
          <a:p>
            <a:pPr marL="228600" lvl="0" indent="-228600">
              <a:buFont typeface="+mj-lt"/>
              <a:buAutoNum type="arabicPeriod"/>
            </a:pPr>
            <a:r>
              <a:rPr lang="en-US" sz="1200" kern="1200" dirty="0">
                <a:solidFill>
                  <a:schemeClr val="tx1"/>
                </a:solidFill>
                <a:effectLst/>
                <a:latin typeface="+mn-lt"/>
                <a:ea typeface="+mn-ea"/>
                <a:cs typeface="+mn-cs"/>
              </a:rPr>
              <a:t>Use the right kind of ladder for your task, and make sure it complies with specifications of the American National Standards Institute and that it is listed by Underwriters Laboratories. Most homeowners need a stepladder and a straight ladder (usually an extension ladder). </a:t>
            </a:r>
          </a:p>
          <a:p>
            <a:pPr marL="228600" lvl="0" indent="-228600">
              <a:buFont typeface="+mj-lt"/>
              <a:buAutoNum type="arabicPeriod"/>
            </a:pPr>
            <a:r>
              <a:rPr lang="en-US" sz="1200" kern="1200" dirty="0">
                <a:solidFill>
                  <a:schemeClr val="tx1"/>
                </a:solidFill>
                <a:effectLst/>
                <a:latin typeface="+mn-lt"/>
                <a:ea typeface="+mn-ea"/>
                <a:cs typeface="+mn-cs"/>
              </a:rPr>
              <a:t>Read and follow the manufacturer's instructions on the label attached to the ladder. </a:t>
            </a:r>
          </a:p>
          <a:p>
            <a:pPr marL="228600" lvl="0" indent="-228600">
              <a:buFont typeface="+mj-lt"/>
              <a:buAutoNum type="arabicPeriod"/>
            </a:pPr>
            <a:r>
              <a:rPr lang="en-US" sz="1200" kern="1200" dirty="0">
                <a:solidFill>
                  <a:schemeClr val="tx1"/>
                </a:solidFill>
                <a:effectLst/>
                <a:latin typeface="+mn-lt"/>
                <a:ea typeface="+mn-ea"/>
                <a:cs typeface="+mn-cs"/>
              </a:rPr>
              <a:t>Make sure your ladder is tall (or long) enough. For stepladders, obey the "not a step" markings on the top steps and the shelf.</a:t>
            </a:r>
          </a:p>
          <a:p>
            <a:pPr marL="228600" lvl="0" indent="-228600">
              <a:buFont typeface="+mj-lt"/>
              <a:buAutoNum type="arabicPeriod"/>
            </a:pPr>
            <a:r>
              <a:rPr lang="en-US" sz="1200" kern="1200" dirty="0">
                <a:solidFill>
                  <a:schemeClr val="tx1"/>
                </a:solidFill>
                <a:effectLst/>
                <a:latin typeface="+mn-lt"/>
                <a:ea typeface="+mn-ea"/>
                <a:cs typeface="+mn-cs"/>
              </a:rPr>
              <a:t>Check over your ladder before you trust it. Look for damaged rungs, steps, hinges and braces. If damaged, repair it or replace it. Antiques are nice, but not when it comes to ladders. </a:t>
            </a:r>
          </a:p>
          <a:p>
            <a:pPr marL="228600" lvl="0" indent="-228600">
              <a:buFont typeface="+mj-lt"/>
              <a:buAutoNum type="arabicPeriod"/>
            </a:pPr>
            <a:r>
              <a:rPr lang="en-US" sz="1200" kern="1200" dirty="0">
                <a:solidFill>
                  <a:schemeClr val="tx1"/>
                </a:solidFill>
                <a:effectLst/>
                <a:latin typeface="+mn-lt"/>
                <a:ea typeface="+mn-ea"/>
                <a:cs typeface="+mn-cs"/>
              </a:rPr>
              <a:t>Make sure you can lock the spreaders on stepladders in place.</a:t>
            </a:r>
          </a:p>
          <a:p>
            <a:pPr marL="228600" lvl="0" indent="-228600">
              <a:buFont typeface="+mj-lt"/>
              <a:buAutoNum type="arabicPeriod"/>
            </a:pPr>
            <a:r>
              <a:rPr lang="en-US" sz="1200" kern="1200" dirty="0">
                <a:solidFill>
                  <a:schemeClr val="tx1"/>
                </a:solidFill>
                <a:effectLst/>
                <a:latin typeface="+mn-lt"/>
                <a:ea typeface="+mn-ea"/>
                <a:cs typeface="+mn-cs"/>
              </a:rPr>
              <a:t>Extension ladders should have "safety feet" that stabilize the ladder and keep it from slipping.</a:t>
            </a:r>
          </a:p>
          <a:p>
            <a:pPr marL="228600" lvl="0" indent="-228600">
              <a:buFont typeface="+mj-lt"/>
              <a:buAutoNum type="arabicPeriod"/>
            </a:pPr>
            <a:r>
              <a:rPr lang="en-US" sz="1200" kern="1200" dirty="0">
                <a:solidFill>
                  <a:schemeClr val="tx1"/>
                </a:solidFill>
                <a:effectLst/>
                <a:latin typeface="+mn-lt"/>
                <a:ea typeface="+mn-ea"/>
                <a:cs typeface="+mn-cs"/>
              </a:rPr>
              <a:t>Set your ladder on a solid surface and keep it level.</a:t>
            </a:r>
          </a:p>
          <a:p>
            <a:pPr marL="228600" lvl="0" indent="-228600">
              <a:buFont typeface="+mj-lt"/>
              <a:buAutoNum type="arabicPeriod"/>
            </a:pPr>
            <a:r>
              <a:rPr lang="en-US" sz="1200" kern="1200" dirty="0">
                <a:solidFill>
                  <a:schemeClr val="tx1"/>
                </a:solidFill>
                <a:effectLst/>
                <a:latin typeface="+mn-lt"/>
                <a:ea typeface="+mn-ea"/>
                <a:cs typeface="+mn-cs"/>
              </a:rPr>
              <a:t>Open stepladders fully.</a:t>
            </a:r>
          </a:p>
          <a:p>
            <a:pPr marL="228600" lvl="0" indent="-228600">
              <a:buFont typeface="+mj-lt"/>
              <a:buAutoNum type="arabicPeriod"/>
            </a:pPr>
            <a:r>
              <a:rPr lang="en-US" sz="1200" kern="1200" dirty="0">
                <a:solidFill>
                  <a:schemeClr val="tx1"/>
                </a:solidFill>
                <a:effectLst/>
                <a:latin typeface="+mn-lt"/>
                <a:ea typeface="+mn-ea"/>
                <a:cs typeface="+mn-cs"/>
              </a:rPr>
              <a:t>When using a straight ladder, the base should be 1 foot away from the vertical surface for every 4 feet of height (to the point when the top of the ladder will rest).</a:t>
            </a:r>
          </a:p>
          <a:p>
            <a:pPr marL="228600" lvl="0" indent="-228600">
              <a:buFont typeface="+mj-lt"/>
              <a:buAutoNum type="arabicPeriod"/>
            </a:pPr>
            <a:r>
              <a:rPr lang="en-US" sz="1200" kern="1200" dirty="0">
                <a:solidFill>
                  <a:schemeClr val="tx1"/>
                </a:solidFill>
                <a:effectLst/>
                <a:latin typeface="+mn-lt"/>
                <a:ea typeface="+mn-ea"/>
                <a:cs typeface="+mn-cs"/>
              </a:rPr>
              <a:t>If you're climbing onto your roof or a platform, make sure the ladder extends above the edge by at least 3 feet.</a:t>
            </a:r>
          </a:p>
          <a:p>
            <a:pPr marL="228600" lvl="0" indent="-228600">
              <a:buFont typeface="+mj-lt"/>
              <a:buAutoNum type="arabicPeriod"/>
            </a:pPr>
            <a:r>
              <a:rPr lang="en-US" sz="1200" kern="1200" dirty="0">
                <a:solidFill>
                  <a:schemeClr val="tx1"/>
                </a:solidFill>
                <a:effectLst/>
                <a:latin typeface="+mn-lt"/>
                <a:ea typeface="+mn-ea"/>
                <a:cs typeface="+mn-cs"/>
              </a:rPr>
              <a:t>Never lean a ladder against an unstable surface, such as a tree limb.</a:t>
            </a:r>
          </a:p>
          <a:p>
            <a:pPr marL="228600" lvl="0" indent="-228600">
              <a:buFont typeface="+mj-lt"/>
              <a:buAutoNum type="arabicPeriod"/>
            </a:pPr>
            <a:r>
              <a:rPr lang="en-US" sz="1200" kern="1200" dirty="0">
                <a:solidFill>
                  <a:schemeClr val="tx1"/>
                </a:solidFill>
                <a:effectLst/>
                <a:latin typeface="+mn-lt"/>
                <a:ea typeface="+mn-ea"/>
                <a:cs typeface="+mn-cs"/>
              </a:rPr>
              <a:t>Always face the ladder when climbing. Carry tools in a tool belt that you can raise and lower with a rope from the ladder. Tool belts are recommended over buckets due to overloading and (sometimes) poor</a:t>
            </a:r>
            <a:r>
              <a:rPr lang="en-US" sz="1200" kern="1200" baseline="0" dirty="0">
                <a:solidFill>
                  <a:schemeClr val="tx1"/>
                </a:solidFill>
                <a:effectLst/>
                <a:latin typeface="+mn-lt"/>
                <a:ea typeface="+mn-ea"/>
                <a:cs typeface="+mn-cs"/>
              </a:rPr>
              <a:t> craftsmanship.</a:t>
            </a: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Make sure your shoes aren't slippery.</a:t>
            </a:r>
          </a:p>
          <a:p>
            <a:pPr marL="228600" lvl="0" indent="-228600">
              <a:buFont typeface="+mj-lt"/>
              <a:buAutoNum type="arabicPeriod"/>
            </a:pPr>
            <a:r>
              <a:rPr lang="en-US" sz="1200" kern="1200" dirty="0">
                <a:solidFill>
                  <a:schemeClr val="tx1"/>
                </a:solidFill>
                <a:effectLst/>
                <a:latin typeface="+mn-lt"/>
                <a:ea typeface="+mn-ea"/>
                <a:cs typeface="+mn-cs"/>
              </a:rPr>
              <a:t>You can put non-skid on the rungs of an aluminum ladder. </a:t>
            </a:r>
          </a:p>
          <a:p>
            <a:pPr marL="228600" lvl="0" indent="-228600">
              <a:buFont typeface="+mj-lt"/>
              <a:buAutoNum type="arabicPeriod"/>
            </a:pPr>
            <a:r>
              <a:rPr lang="en-US" sz="1200" kern="1200" dirty="0">
                <a:solidFill>
                  <a:schemeClr val="tx1"/>
                </a:solidFill>
                <a:effectLst/>
                <a:latin typeface="+mn-lt"/>
                <a:ea typeface="+mn-ea"/>
                <a:cs typeface="+mn-cs"/>
              </a:rPr>
              <a:t>Hold on with one hand while working on a ladder. Don't reach too far to the sides or behind you.</a:t>
            </a:r>
          </a:p>
          <a:p>
            <a:pPr marL="228600" lvl="0" indent="-228600">
              <a:buFont typeface="+mj-lt"/>
              <a:buAutoNum type="arabicPeriod"/>
            </a:pPr>
            <a:r>
              <a:rPr lang="en-US" sz="1200" kern="1200" dirty="0">
                <a:solidFill>
                  <a:schemeClr val="tx1"/>
                </a:solidFill>
                <a:effectLst/>
                <a:latin typeface="+mn-lt"/>
                <a:ea typeface="+mn-ea"/>
                <a:cs typeface="+mn-cs"/>
              </a:rPr>
              <a:t>Don't climb higher than the second step from the top on a stepladder or the third from the top on a straight ladder.</a:t>
            </a:r>
          </a:p>
          <a:p>
            <a:pPr marL="228600" lvl="0" indent="-228600">
              <a:buFont typeface="+mj-lt"/>
              <a:buAutoNum type="arabicPeriod"/>
            </a:pPr>
            <a:r>
              <a:rPr lang="en-US" sz="1200" kern="1200" dirty="0">
                <a:solidFill>
                  <a:schemeClr val="tx1"/>
                </a:solidFill>
                <a:effectLst/>
                <a:latin typeface="+mn-lt"/>
                <a:ea typeface="+mn-ea"/>
                <a:cs typeface="+mn-cs"/>
              </a:rPr>
              <a:t>Only one person should be on the ladder at a time.</a:t>
            </a:r>
          </a:p>
          <a:p>
            <a:pPr marL="228600" lvl="0" indent="-228600">
              <a:buFont typeface="+mj-lt"/>
              <a:buAutoNum type="arabicPeriod"/>
            </a:pPr>
            <a:r>
              <a:rPr lang="en-US" sz="1200" kern="1200" dirty="0">
                <a:solidFill>
                  <a:schemeClr val="tx1"/>
                </a:solidFill>
                <a:effectLst/>
                <a:latin typeface="+mn-lt"/>
                <a:ea typeface="+mn-ea"/>
                <a:cs typeface="+mn-cs"/>
              </a:rPr>
              <a:t>Tables, boxes and chairs aren't ladders.</a:t>
            </a:r>
          </a:p>
          <a:p>
            <a:pPr marL="228600" lvl="0" indent="-228600">
              <a:buFont typeface="+mj-lt"/>
              <a:buAutoNum type="arabicPeriod"/>
            </a:pPr>
            <a:r>
              <a:rPr lang="en-US" sz="1200" kern="1200" dirty="0">
                <a:solidFill>
                  <a:schemeClr val="tx1"/>
                </a:solidFill>
                <a:effectLst/>
                <a:latin typeface="+mn-lt"/>
                <a:ea typeface="+mn-ea"/>
                <a:cs typeface="+mn-cs"/>
              </a:rPr>
              <a:t>Don't put ladders on barrels, boxes, concrete blocks or other unstable bases. </a:t>
            </a:r>
          </a:p>
          <a:p>
            <a:endParaRPr lang="en-US" dirty="0"/>
          </a:p>
        </p:txBody>
      </p:sp>
    </p:spTree>
    <p:extLst>
      <p:ext uri="{BB962C8B-B14F-4D97-AF65-F5344CB8AC3E}">
        <p14:creationId xmlns:p14="http://schemas.microsoft.com/office/powerpoint/2010/main" val="3947972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a:buNone/>
            </a:pPr>
            <a:r>
              <a:rPr lang="en-US" sz="1200" kern="1200" dirty="0">
                <a:solidFill>
                  <a:schemeClr val="tx1"/>
                </a:solidFill>
                <a:effectLst/>
                <a:latin typeface="+mn-lt"/>
                <a:ea typeface="+mn-ea"/>
                <a:cs typeface="+mn-cs"/>
              </a:rPr>
              <a:t>When the heat is on, take the following precautionary steps:</a:t>
            </a:r>
          </a:p>
          <a:p>
            <a:pPr marL="0" lvl="0" indent="0">
              <a:buFont typeface="Arial"/>
              <a:buNone/>
            </a:pPr>
            <a:endParaRPr lang="en-US" sz="1200" kern="1200" dirty="0">
              <a:solidFill>
                <a:schemeClr val="tx1"/>
              </a:solidFill>
              <a:effectLst/>
              <a:latin typeface="+mn-lt"/>
              <a:ea typeface="+mn-ea"/>
              <a:cs typeface="+mn-cs"/>
            </a:endParaRPr>
          </a:p>
          <a:p>
            <a:pPr marL="171450" lvl="0" indent="-171450">
              <a:buFont typeface="Arial"/>
              <a:buChar char="•"/>
            </a:pPr>
            <a:r>
              <a:rPr lang="en-US" sz="1200" kern="1200" dirty="0">
                <a:solidFill>
                  <a:schemeClr val="tx1"/>
                </a:solidFill>
                <a:effectLst/>
                <a:latin typeface="+mn-lt"/>
                <a:ea typeface="+mn-ea"/>
                <a:cs typeface="+mn-cs"/>
              </a:rPr>
              <a:t>Alert workers to the temperatures and heat index for the day, inform them of the precautions to prevent heat-related illnesses.</a:t>
            </a:r>
          </a:p>
          <a:p>
            <a:pPr marL="171450" lvl="0" indent="-171450">
              <a:buFont typeface="Arial"/>
              <a:buChar char="•"/>
            </a:pPr>
            <a:r>
              <a:rPr lang="en-US" sz="1200" kern="1200" dirty="0">
                <a:solidFill>
                  <a:schemeClr val="tx1"/>
                </a:solidFill>
                <a:effectLst/>
                <a:latin typeface="+mn-lt"/>
                <a:ea typeface="+mn-ea"/>
                <a:cs typeface="+mn-cs"/>
              </a:rPr>
              <a:t>Regularly monitor weather forecast, plan for high temperatures.</a:t>
            </a:r>
          </a:p>
          <a:p>
            <a:pPr marL="171450" lvl="0" indent="-171450">
              <a:buFont typeface="Arial"/>
              <a:buChar char="•"/>
            </a:pPr>
            <a:r>
              <a:rPr lang="en-US" sz="1200" kern="1200" dirty="0">
                <a:solidFill>
                  <a:schemeClr val="tx1"/>
                </a:solidFill>
                <a:effectLst/>
                <a:latin typeface="+mn-lt"/>
                <a:ea typeface="+mn-ea"/>
                <a:cs typeface="+mn-cs"/>
              </a:rPr>
              <a:t>Perform heavy labor during the early morning hours or evening if possible.</a:t>
            </a:r>
          </a:p>
          <a:p>
            <a:pPr marL="171450" lvl="0" indent="-171450">
              <a:buFont typeface="Arial"/>
              <a:buChar char="•"/>
            </a:pPr>
            <a:r>
              <a:rPr lang="en-US" sz="1200" kern="1200" dirty="0">
                <a:solidFill>
                  <a:schemeClr val="tx1"/>
                </a:solidFill>
                <a:effectLst/>
                <a:latin typeface="+mn-lt"/>
                <a:ea typeface="+mn-ea"/>
                <a:cs typeface="+mn-cs"/>
              </a:rPr>
              <a:t>Provide adequate cool drinking water close to work site.</a:t>
            </a:r>
          </a:p>
          <a:p>
            <a:pPr marL="171450" lvl="0" indent="-171450">
              <a:buFont typeface="Arial"/>
              <a:buChar char="•"/>
            </a:pPr>
            <a:r>
              <a:rPr lang="en-US" sz="1200" kern="1200" dirty="0">
                <a:solidFill>
                  <a:schemeClr val="tx1"/>
                </a:solidFill>
                <a:effectLst/>
                <a:latin typeface="+mn-lt"/>
                <a:ea typeface="+mn-ea"/>
                <a:cs typeface="+mn-cs"/>
              </a:rPr>
              <a:t>Ensure adequate medical services are available.</a:t>
            </a:r>
          </a:p>
          <a:p>
            <a:pPr marL="171450" lvl="0" indent="-171450">
              <a:buFont typeface="Arial"/>
              <a:buChar char="•"/>
            </a:pPr>
            <a:r>
              <a:rPr lang="en-US" sz="1200" kern="1200" dirty="0">
                <a:solidFill>
                  <a:schemeClr val="tx1"/>
                </a:solidFill>
                <a:effectLst/>
                <a:latin typeface="+mn-lt"/>
                <a:ea typeface="+mn-ea"/>
                <a:cs typeface="+mn-cs"/>
              </a:rPr>
              <a:t>Acclimatize workers performing strenuous work – workers not used to the work may be at high risk for heat-related illnesses, even if the heat index is low.</a:t>
            </a:r>
          </a:p>
          <a:p>
            <a:pPr marL="171450" lvl="0" indent="-171450">
              <a:buFont typeface="Arial"/>
              <a:buChar char="•"/>
            </a:pPr>
            <a:r>
              <a:rPr lang="en-US" sz="1200" kern="1200" dirty="0">
                <a:solidFill>
                  <a:schemeClr val="tx1"/>
                </a:solidFill>
                <a:effectLst/>
                <a:latin typeface="+mn-lt"/>
                <a:ea typeface="+mn-ea"/>
                <a:cs typeface="+mn-cs"/>
              </a:rPr>
              <a:t>Take additional precautions for workers wearing heavy or non-breathable clothing – these workers can experience heat-related illness in temperatures as low as 70°F.</a:t>
            </a:r>
          </a:p>
          <a:p>
            <a:pPr marL="171450" lvl="0" indent="-171450">
              <a:buFont typeface="Arial"/>
              <a:buChar char="•"/>
            </a:pPr>
            <a:r>
              <a:rPr lang="en-US" sz="1200" kern="1200" dirty="0">
                <a:solidFill>
                  <a:schemeClr val="tx1"/>
                </a:solidFill>
                <a:effectLst/>
                <a:latin typeface="+mn-lt"/>
                <a:ea typeface="+mn-ea"/>
                <a:cs typeface="+mn-cs"/>
              </a:rPr>
              <a:t>Encourage outdoor workers to wear sunscreen and use additional protection (hats, cooling apparel, safety glasses with dark lenses, etc.).</a:t>
            </a:r>
          </a:p>
          <a:p>
            <a:pPr marL="171450" indent="-171450">
              <a:buFont typeface="Arial"/>
              <a:buChar char="•"/>
            </a:pPr>
            <a:endParaRPr lang="en-US" dirty="0"/>
          </a:p>
        </p:txBody>
      </p:sp>
    </p:spTree>
    <p:extLst>
      <p:ext uri="{BB962C8B-B14F-4D97-AF65-F5344CB8AC3E}">
        <p14:creationId xmlns:p14="http://schemas.microsoft.com/office/powerpoint/2010/main" val="2664727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a:buNone/>
            </a:pPr>
            <a:r>
              <a:rPr lang="en-US" sz="1200" kern="1200" dirty="0">
                <a:solidFill>
                  <a:schemeClr val="tx1"/>
                </a:solidFill>
                <a:effectLst/>
                <a:latin typeface="+mn-lt"/>
                <a:ea typeface="+mn-ea"/>
                <a:cs typeface="+mn-cs"/>
              </a:rPr>
              <a:t>In the U.S., there are about 25 million lightning flashes every year.</a:t>
            </a:r>
          </a:p>
          <a:p>
            <a:pPr marL="0" lvl="0" indent="0">
              <a:buFont typeface="Arial"/>
              <a:buNone/>
            </a:pPr>
            <a:endParaRPr lang="en-US" sz="1200" kern="1200" dirty="0">
              <a:solidFill>
                <a:schemeClr val="tx1"/>
              </a:solidFill>
              <a:effectLst/>
              <a:latin typeface="+mn-lt"/>
              <a:ea typeface="+mn-ea"/>
              <a:cs typeface="+mn-cs"/>
            </a:endParaRPr>
          </a:p>
          <a:p>
            <a:pPr marL="0" lvl="0" indent="0">
              <a:buFont typeface="Arial"/>
              <a:buNone/>
            </a:pPr>
            <a:r>
              <a:rPr lang="en-US" sz="1200" kern="1200" dirty="0">
                <a:solidFill>
                  <a:schemeClr val="tx1"/>
                </a:solidFill>
                <a:effectLst/>
                <a:latin typeface="+mn-lt"/>
                <a:ea typeface="+mn-ea"/>
                <a:cs typeface="+mn-cs"/>
              </a:rPr>
              <a:t>There are 25-30 lightning-related deaths annually. In 2014, there were </a:t>
            </a:r>
            <a:r>
              <a:rPr lang="en-US" sz="1200" kern="1200" baseline="0" dirty="0">
                <a:solidFill>
                  <a:schemeClr val="tx1"/>
                </a:solidFill>
                <a:effectLst/>
                <a:latin typeface="+mn-lt"/>
                <a:ea typeface="+mn-ea"/>
                <a:cs typeface="+mn-cs"/>
              </a:rPr>
              <a:t>26</a:t>
            </a:r>
            <a:r>
              <a:rPr lang="en-US" sz="1200" kern="1200" dirty="0">
                <a:solidFill>
                  <a:schemeClr val="tx1"/>
                </a:solidFill>
                <a:effectLst/>
                <a:latin typeface="+mn-lt"/>
                <a:ea typeface="+mn-ea"/>
                <a:cs typeface="+mn-cs"/>
              </a:rPr>
              <a:t> lightning-related deaths,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according</a:t>
            </a:r>
            <a:r>
              <a:rPr lang="en-US" sz="1200" kern="1200" baseline="0" dirty="0">
                <a:solidFill>
                  <a:schemeClr val="tx1"/>
                </a:solidFill>
                <a:effectLst/>
                <a:latin typeface="+mn-lt"/>
                <a:ea typeface="+mn-ea"/>
                <a:cs typeface="+mn-cs"/>
              </a:rPr>
              <a:t> to the National Weather Service.</a:t>
            </a:r>
          </a:p>
          <a:p>
            <a:pPr marL="0" lvl="0" indent="0">
              <a:buFont typeface="Arial"/>
              <a:buNone/>
            </a:pPr>
            <a:endParaRPr lang="en-US" sz="1200" kern="1200" dirty="0">
              <a:solidFill>
                <a:schemeClr val="tx1"/>
              </a:solidFill>
              <a:effectLst/>
              <a:latin typeface="+mn-lt"/>
              <a:ea typeface="+mn-ea"/>
              <a:cs typeface="+mn-cs"/>
            </a:endParaRPr>
          </a:p>
          <a:p>
            <a:pPr marL="171450" lvl="0" indent="-171450">
              <a:buFont typeface="Arial"/>
              <a:buChar char="•"/>
            </a:pPr>
            <a:r>
              <a:rPr lang="en-US" sz="1200" kern="1200" dirty="0">
                <a:solidFill>
                  <a:schemeClr val="tx1"/>
                </a:solidFill>
                <a:effectLst/>
                <a:latin typeface="+mn-lt"/>
                <a:ea typeface="+mn-ea"/>
                <a:cs typeface="+mn-cs"/>
              </a:rPr>
              <a:t>When lightning strikes, find safe shelters: A substantial building or an enclosed metal vehicle.</a:t>
            </a:r>
          </a:p>
          <a:p>
            <a:pPr marL="171450" lvl="0" indent="-171450">
              <a:buFont typeface="Arial"/>
              <a:buChar char="•"/>
            </a:pPr>
            <a:r>
              <a:rPr lang="en-US" sz="1200" kern="1200" dirty="0">
                <a:solidFill>
                  <a:schemeClr val="tx1"/>
                </a:solidFill>
                <a:effectLst/>
                <a:latin typeface="+mn-lt"/>
                <a:ea typeface="+mn-ea"/>
                <a:cs typeface="+mn-cs"/>
              </a:rPr>
              <a:t>Stay away from open windows, sinks, toilets, tubs, showers, electric boxes and outlets, and appliances. Avoid using regular telephones.</a:t>
            </a:r>
          </a:p>
          <a:p>
            <a:pPr marL="171450" lvl="0" indent="-171450">
              <a:buFont typeface="Arial"/>
              <a:buChar char="•"/>
            </a:pPr>
            <a:r>
              <a:rPr lang="en-US" sz="1200" kern="1200" dirty="0">
                <a:solidFill>
                  <a:schemeClr val="tx1"/>
                </a:solidFill>
                <a:effectLst/>
                <a:latin typeface="+mn-lt"/>
                <a:ea typeface="+mn-ea"/>
                <a:cs typeface="+mn-cs"/>
              </a:rPr>
              <a:t>If caught outside, get as low as possible without touching your hands or knees to the ground. DO NOT LIE DOWN! </a:t>
            </a:r>
          </a:p>
        </p:txBody>
      </p:sp>
    </p:spTree>
    <p:extLst>
      <p:ext uri="{BB962C8B-B14F-4D97-AF65-F5344CB8AC3E}">
        <p14:creationId xmlns:p14="http://schemas.microsoft.com/office/powerpoint/2010/main" val="2515591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While the danger of a fire is very real and significant, some simple steps can and should be taken to minimize the potential for a fire:</a:t>
            </a:r>
          </a:p>
          <a:p>
            <a:endParaRPr lang="en-US" sz="1200" kern="1200" dirty="0">
              <a:solidFill>
                <a:schemeClr val="tx1"/>
              </a:solidFill>
              <a:effectLst/>
              <a:latin typeface="+mn-lt"/>
              <a:ea typeface="+mn-ea"/>
              <a:cs typeface="+mn-cs"/>
            </a:endParaRPr>
          </a:p>
          <a:p>
            <a:pPr marL="171450" lvl="0" indent="-171450">
              <a:buFont typeface="Arial"/>
              <a:buChar char="•"/>
            </a:pPr>
            <a:r>
              <a:rPr lang="en-US" sz="1200" kern="1200" dirty="0">
                <a:solidFill>
                  <a:schemeClr val="tx1"/>
                </a:solidFill>
                <a:effectLst/>
                <a:latin typeface="+mn-lt"/>
                <a:ea typeface="+mn-ea"/>
                <a:cs typeface="+mn-cs"/>
              </a:rPr>
              <a:t>Ensuring that you receive training on the use of fire extinguishers.</a:t>
            </a:r>
          </a:p>
          <a:p>
            <a:pPr marL="171450" lvl="0" indent="-171450">
              <a:buFont typeface="Arial"/>
              <a:buChar char="•"/>
            </a:pPr>
            <a:r>
              <a:rPr lang="en-US" sz="1200" kern="1200" dirty="0">
                <a:solidFill>
                  <a:schemeClr val="tx1"/>
                </a:solidFill>
                <a:effectLst/>
                <a:latin typeface="+mn-lt"/>
                <a:ea typeface="+mn-ea"/>
                <a:cs typeface="+mn-cs"/>
              </a:rPr>
              <a:t>Maintaining good housekeeping practices—making sure trash and combustible materials picked up</a:t>
            </a:r>
            <a:r>
              <a:rPr lang="en-US" sz="1200" kern="1200" baseline="0" dirty="0">
                <a:solidFill>
                  <a:schemeClr val="tx1"/>
                </a:solidFill>
                <a:effectLst/>
                <a:latin typeface="+mn-lt"/>
                <a:ea typeface="+mn-ea"/>
                <a:cs typeface="+mn-cs"/>
              </a:rPr>
              <a:t> and</a:t>
            </a:r>
            <a:r>
              <a:rPr lang="en-US" sz="1200" kern="1200" dirty="0">
                <a:solidFill>
                  <a:schemeClr val="tx1"/>
                </a:solidFill>
                <a:effectLst/>
                <a:latin typeface="+mn-lt"/>
                <a:ea typeface="+mn-ea"/>
                <a:cs typeface="+mn-cs"/>
              </a:rPr>
              <a:t> fuel sources are minimized.</a:t>
            </a:r>
          </a:p>
          <a:p>
            <a:pPr marL="171450" lvl="0" indent="-171450">
              <a:buFont typeface="Arial"/>
              <a:buChar char="•"/>
            </a:pPr>
            <a:r>
              <a:rPr lang="en-US" sz="1200" kern="1200" dirty="0">
                <a:solidFill>
                  <a:schemeClr val="tx1"/>
                </a:solidFill>
                <a:effectLst/>
                <a:latin typeface="+mn-lt"/>
                <a:ea typeface="+mn-ea"/>
                <a:cs typeface="+mn-cs"/>
              </a:rPr>
              <a:t>Controlling ignition sources is another important component of fire prevention – Hot Work Permits ensure safety when working with the potential ignition sources (torch cutting, grinding metal, etc.).</a:t>
            </a:r>
          </a:p>
          <a:p>
            <a:pPr marL="171450" lvl="0" indent="-171450">
              <a:buFont typeface="Arial"/>
              <a:buChar char="•"/>
            </a:pPr>
            <a:r>
              <a:rPr lang="en-US" sz="1200" kern="1200" dirty="0">
                <a:solidFill>
                  <a:schemeClr val="tx1"/>
                </a:solidFill>
                <a:effectLst/>
                <a:latin typeface="+mn-lt"/>
                <a:ea typeface="+mn-ea"/>
                <a:cs typeface="+mn-cs"/>
              </a:rPr>
              <a:t>Requiring</a:t>
            </a:r>
            <a:r>
              <a:rPr lang="en-US" sz="1200" kern="1200" baseline="0" dirty="0">
                <a:solidFill>
                  <a:schemeClr val="tx1"/>
                </a:solidFill>
                <a:effectLst/>
                <a:latin typeface="+mn-lt"/>
                <a:ea typeface="+mn-ea"/>
                <a:cs typeface="+mn-cs"/>
              </a:rPr>
              <a:t> f</a:t>
            </a:r>
            <a:r>
              <a:rPr lang="en-US" sz="1200" kern="1200" dirty="0">
                <a:solidFill>
                  <a:schemeClr val="tx1"/>
                </a:solidFill>
                <a:effectLst/>
                <a:latin typeface="+mn-lt"/>
                <a:ea typeface="+mn-ea"/>
                <a:cs typeface="+mn-cs"/>
              </a:rPr>
              <a:t>ire watches for 30 minutes following completion of hot work activities.</a:t>
            </a:r>
          </a:p>
          <a:p>
            <a:pPr marL="171450" lvl="0" indent="-171450">
              <a:buFont typeface="Arial"/>
              <a:buChar char="•"/>
            </a:pPr>
            <a:r>
              <a:rPr lang="en-US" sz="1200" kern="1200" dirty="0">
                <a:solidFill>
                  <a:schemeClr val="tx1"/>
                </a:solidFill>
                <a:effectLst/>
                <a:latin typeface="+mn-lt"/>
                <a:ea typeface="+mn-ea"/>
                <a:cs typeface="+mn-cs"/>
              </a:rPr>
              <a:t>Keeping fire extinguishers in the immediate area of hot work and staged near fuel storage areas.</a:t>
            </a:r>
          </a:p>
        </p:txBody>
      </p:sp>
    </p:spTree>
    <p:extLst>
      <p:ext uri="{BB962C8B-B14F-4D97-AF65-F5344CB8AC3E}">
        <p14:creationId xmlns:p14="http://schemas.microsoft.com/office/powerpoint/2010/main" val="35482678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White Section Divider">
    <p:spTree>
      <p:nvGrpSpPr>
        <p:cNvPr id="1" name=""/>
        <p:cNvGrpSpPr/>
        <p:nvPr/>
      </p:nvGrpSpPr>
      <p:grpSpPr>
        <a:xfrm>
          <a:off x="0" y="0"/>
          <a:ext cx="0" cy="0"/>
          <a:chOff x="0" y="0"/>
          <a:chExt cx="0" cy="0"/>
        </a:xfrm>
      </p:grpSpPr>
      <p:sp>
        <p:nvSpPr>
          <p:cNvPr id="9" name="Rectangle 8"/>
          <p:cNvSpPr/>
          <p:nvPr userDrawn="1"/>
        </p:nvSpPr>
        <p:spPr>
          <a:xfrm>
            <a:off x="2" y="1836831"/>
            <a:ext cx="9143999" cy="1469839"/>
          </a:xfrm>
          <a:prstGeom prst="rect">
            <a:avLst/>
          </a:prstGeom>
          <a:solidFill>
            <a:srgbClr val="0D6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7"/>
          <p:cNvSpPr>
            <a:spLocks noGrp="1"/>
          </p:cNvSpPr>
          <p:nvPr>
            <p:ph type="title"/>
          </p:nvPr>
        </p:nvSpPr>
        <p:spPr>
          <a:xfrm>
            <a:off x="2844800" y="1836766"/>
            <a:ext cx="6299200" cy="1469865"/>
          </a:xfrm>
          <a:prstGeom prst="rect">
            <a:avLst/>
          </a:prstGeom>
        </p:spPr>
        <p:txBody>
          <a:bodyPr vert="horz" lIns="91440" tIns="45720" rIns="91440" bIns="45720" rtlCol="0" anchor="ctr">
            <a:noAutofit/>
          </a:bodyPr>
          <a:lstStyle>
            <a:lvl1pPr algn="l">
              <a:defRPr lang="en-US" sz="3600" b="0" i="0" baseline="0">
                <a:solidFill>
                  <a:srgbClr val="FFFFFF"/>
                </a:solidFill>
                <a:cs typeface="Myriad Pro Cond"/>
              </a:defRPr>
            </a:lvl1pPr>
          </a:lstStyle>
          <a:p>
            <a:pPr marL="0" lvl="0" algn="l"/>
            <a:r>
              <a:rPr lang="en-US" dirty="0"/>
              <a:t>Click to edit Master title style</a:t>
            </a:r>
          </a:p>
        </p:txBody>
      </p:sp>
      <p:pic>
        <p:nvPicPr>
          <p:cNvPr id="15" name="Picture 14" descr="Generic3.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38667" y="1833591"/>
            <a:ext cx="2209523" cy="1473014"/>
          </a:xfrm>
          <a:prstGeom prst="rect">
            <a:avLst/>
          </a:prstGeom>
        </p:spPr>
      </p:pic>
      <p:sp>
        <p:nvSpPr>
          <p:cNvPr id="11" name="Rectangle 10"/>
          <p:cNvSpPr/>
          <p:nvPr userDrawn="1"/>
        </p:nvSpPr>
        <p:spPr>
          <a:xfrm>
            <a:off x="0" y="1836766"/>
            <a:ext cx="338667" cy="14698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p:cNvCxnSpPr/>
          <p:nvPr userDrawn="1"/>
        </p:nvCxnSpPr>
        <p:spPr>
          <a:xfrm>
            <a:off x="336553" y="0"/>
            <a:ext cx="0" cy="514350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a:off x="0" y="3306670"/>
            <a:ext cx="9144001"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5749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_Generic">
    <p:spTree>
      <p:nvGrpSpPr>
        <p:cNvPr id="1" name=""/>
        <p:cNvGrpSpPr/>
        <p:nvPr/>
      </p:nvGrpSpPr>
      <p:grpSpPr>
        <a:xfrm>
          <a:off x="0" y="0"/>
          <a:ext cx="0" cy="0"/>
          <a:chOff x="0" y="0"/>
          <a:chExt cx="0" cy="0"/>
        </a:xfrm>
      </p:grpSpPr>
      <p:pic>
        <p:nvPicPr>
          <p:cNvPr id="6" name="Picture 2" descr="gradient-block.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28613" y="2490788"/>
            <a:ext cx="1685925" cy="147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3" descr="gradient-block.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93900" y="2490788"/>
            <a:ext cx="1685925" cy="147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4" descr="gradient-block.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670300" y="2490788"/>
            <a:ext cx="1685925" cy="147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Rectangle 11"/>
          <p:cNvSpPr/>
          <p:nvPr userDrawn="1"/>
        </p:nvSpPr>
        <p:spPr>
          <a:xfrm>
            <a:off x="5332413" y="2490788"/>
            <a:ext cx="3811587" cy="1470025"/>
          </a:xfrm>
          <a:prstGeom prst="rect">
            <a:avLst/>
          </a:prstGeom>
          <a:solidFill>
            <a:srgbClr val="0D6F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userDrawn="1"/>
        </p:nvSpPr>
        <p:spPr>
          <a:xfrm>
            <a:off x="7537450" y="2147888"/>
            <a:ext cx="160655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5" name="Picture 9" descr="CDMSmith_logo_web_White_RT.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610475" y="2971800"/>
            <a:ext cx="1431925" cy="598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15"/>
          <p:cNvSpPr/>
          <p:nvPr userDrawn="1"/>
        </p:nvSpPr>
        <p:spPr>
          <a:xfrm>
            <a:off x="0" y="2490788"/>
            <a:ext cx="338138" cy="1470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7" name="Picture 9"/>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5595938" y="2490788"/>
            <a:ext cx="1941512" cy="147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8" name="Straight Connector 17"/>
          <p:cNvCxnSpPr/>
          <p:nvPr userDrawn="1"/>
        </p:nvCxnSpPr>
        <p:spPr>
          <a:xfrm flipH="1">
            <a:off x="0" y="3960813"/>
            <a:ext cx="91440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7537450" y="0"/>
            <a:ext cx="0" cy="514350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8" name="Text Placeholder 2"/>
          <p:cNvSpPr>
            <a:spLocks noGrp="1"/>
          </p:cNvSpPr>
          <p:nvPr>
            <p:ph type="body" sz="quarter" idx="13"/>
          </p:nvPr>
        </p:nvSpPr>
        <p:spPr>
          <a:xfrm>
            <a:off x="7610475" y="2148399"/>
            <a:ext cx="1533525" cy="342373"/>
          </a:xfrm>
          <a:prstGeom prst="rect">
            <a:avLst/>
          </a:prstGeom>
        </p:spPr>
        <p:txBody>
          <a:bodyPr vert="horz" lIns="91440" tIns="45720" rIns="91440" bIns="45720" rtlCol="0" anchor="ctr"/>
          <a:lstStyle>
            <a:lvl1pPr marL="0" indent="0">
              <a:buNone/>
              <a:defRPr lang="en-US" sz="1200" b="0" i="1" smtClean="0">
                <a:solidFill>
                  <a:srgbClr val="FFFFFF"/>
                </a:solidFill>
                <a:latin typeface="+mj-lt"/>
                <a:cs typeface="Myriad Pro"/>
              </a:defRPr>
            </a:lvl1pPr>
            <a:lvl2pPr>
              <a:defRPr lang="en-US" sz="1800" dirty="0" smtClean="0"/>
            </a:lvl2pPr>
            <a:lvl3pPr>
              <a:defRPr lang="en-US" sz="1800" dirty="0" smtClean="0"/>
            </a:lvl3pPr>
            <a:lvl4pPr>
              <a:defRPr lang="en-US" sz="1800" dirty="0" smtClean="0"/>
            </a:lvl4pPr>
            <a:lvl5pPr>
              <a:defRPr lang="en-US" sz="1800" dirty="0"/>
            </a:lvl5pPr>
          </a:lstStyle>
          <a:p>
            <a:pPr lvl="0"/>
            <a:r>
              <a:rPr lang="en-US"/>
              <a:t>Click to edit Master text styles</a:t>
            </a:r>
          </a:p>
        </p:txBody>
      </p:sp>
      <p:sp>
        <p:nvSpPr>
          <p:cNvPr id="9" name="Title Placeholder 1"/>
          <p:cNvSpPr>
            <a:spLocks noGrp="1"/>
          </p:cNvSpPr>
          <p:nvPr>
            <p:ph type="title"/>
          </p:nvPr>
        </p:nvSpPr>
        <p:spPr>
          <a:xfrm>
            <a:off x="457201" y="856439"/>
            <a:ext cx="6939280" cy="929322"/>
          </a:xfrm>
          <a:prstGeom prst="rect">
            <a:avLst/>
          </a:prstGeom>
        </p:spPr>
        <p:txBody>
          <a:bodyPr vert="horz" lIns="91440" tIns="45720" rIns="91440" bIns="45720" rtlCol="0" anchor="b">
            <a:noAutofit/>
          </a:bodyPr>
          <a:lstStyle>
            <a:lvl1pPr algn="r">
              <a:lnSpc>
                <a:spcPct val="90000"/>
              </a:lnSpc>
              <a:defRPr lang="en-US" sz="4000" b="0" i="0" baseline="0" dirty="0">
                <a:solidFill>
                  <a:srgbClr val="0D6FBD"/>
                </a:solidFill>
                <a:cs typeface="Myriad Pro Cond"/>
              </a:defRPr>
            </a:lvl1pPr>
          </a:lstStyle>
          <a:p>
            <a:pPr lvl="0"/>
            <a:r>
              <a:rPr lang="en-US" dirty="0"/>
              <a:t>Click to edit Master title style</a:t>
            </a:r>
          </a:p>
        </p:txBody>
      </p:sp>
      <p:sp>
        <p:nvSpPr>
          <p:cNvPr id="10" name="Content Placeholder 16"/>
          <p:cNvSpPr>
            <a:spLocks noGrp="1"/>
          </p:cNvSpPr>
          <p:nvPr>
            <p:ph sz="quarter" idx="12"/>
          </p:nvPr>
        </p:nvSpPr>
        <p:spPr>
          <a:xfrm>
            <a:off x="457201" y="1825608"/>
            <a:ext cx="6939279" cy="540437"/>
          </a:xfrm>
          <a:prstGeom prst="rect">
            <a:avLst/>
          </a:prstGeom>
        </p:spPr>
        <p:txBody>
          <a:bodyPr vert="horz" lIns="91440" tIns="45720" rIns="91440" bIns="45720" rtlCol="0" anchor="t">
            <a:noAutofit/>
          </a:bodyPr>
          <a:lstStyle>
            <a:lvl1pPr marL="342900" indent="-342900" algn="r">
              <a:lnSpc>
                <a:spcPct val="90000"/>
              </a:lnSpc>
              <a:buNone/>
              <a:defRPr lang="en-US" sz="1800" baseline="0" smtClean="0">
                <a:solidFill>
                  <a:schemeClr val="accent1"/>
                </a:solidFill>
                <a:latin typeface="+mj-lt"/>
              </a:defRPr>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p:txBody>
      </p:sp>
      <p:sp>
        <p:nvSpPr>
          <p:cNvPr id="13" name="Text Placeholder 5"/>
          <p:cNvSpPr>
            <a:spLocks noGrp="1"/>
          </p:cNvSpPr>
          <p:nvPr>
            <p:ph type="body" sz="quarter" idx="14"/>
          </p:nvPr>
        </p:nvSpPr>
        <p:spPr>
          <a:xfrm>
            <a:off x="7610475" y="598999"/>
            <a:ext cx="1533525" cy="1447800"/>
          </a:xfrm>
          <a:prstGeom prst="rect">
            <a:avLst/>
          </a:prstGeom>
        </p:spPr>
        <p:txBody>
          <a:bodyPr vert="horz" anchor="b"/>
          <a:lstStyle>
            <a:lvl1pPr marL="0" indent="0">
              <a:buNone/>
              <a:defRPr sz="1200" baseline="0">
                <a:solidFill>
                  <a:srgbClr val="0D6FBD"/>
                </a:solidFill>
              </a:defRPr>
            </a:lvl1pPr>
          </a:lstStyle>
          <a:p>
            <a:pPr lvl="0"/>
            <a:r>
              <a:rPr lang="en-US"/>
              <a:t>Click to edit Master text styles</a:t>
            </a:r>
          </a:p>
        </p:txBody>
      </p:sp>
    </p:spTree>
    <p:extLst>
      <p:ext uri="{BB962C8B-B14F-4D97-AF65-F5344CB8AC3E}">
        <p14:creationId xmlns:p14="http://schemas.microsoft.com/office/powerpoint/2010/main" val="1721640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idx="1"/>
          </p:nvPr>
        </p:nvSpPr>
        <p:spPr/>
        <p:txBody>
          <a:bodyPr/>
          <a:lstStyle>
            <a:lvl1pPr marL="342900" indent="-342900">
              <a:buClr>
                <a:schemeClr val="accent1"/>
              </a:buClr>
              <a:buFont typeface="Wingdings" charset="2"/>
              <a:buChar char="§"/>
              <a:defRPr/>
            </a:lvl1pPr>
            <a:lvl2pPr marL="742950" indent="-285750">
              <a:buClr>
                <a:schemeClr val="accent1"/>
              </a:buClr>
              <a:buFont typeface="Wingdings" charset="2"/>
              <a:buChar char="§"/>
              <a:defRPr/>
            </a:lvl2pPr>
            <a:lvl3pPr marL="1143000" indent="-228600">
              <a:buClr>
                <a:schemeClr val="accent1"/>
              </a:buClr>
              <a:buFont typeface="Wingdings" charset="2"/>
              <a:buChar char="§"/>
              <a:defRPr/>
            </a:lvl3pPr>
            <a:lvl4pPr marL="1600200" indent="-228600">
              <a:buClr>
                <a:schemeClr val="accent1"/>
              </a:buClr>
              <a:buFont typeface="Wingdings" charset="2"/>
              <a:buChar char="§"/>
              <a:defRPr/>
            </a:lvl4pPr>
            <a:lvl5pPr marL="2057400" indent="-228600">
              <a:buClr>
                <a:schemeClr val="accent1"/>
              </a:buClr>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384810" y="4853091"/>
            <a:ext cx="586740" cy="258659"/>
          </a:xfrm>
          <a:prstGeom prst="rect">
            <a:avLst/>
          </a:prstGeom>
        </p:spPr>
        <p:txBody>
          <a:bodyPr vert="horz" lIns="91440" tIns="45720" rIns="91440" bIns="45720" rtlCol="0" anchor="ctr"/>
          <a:lstStyle>
            <a:lvl1pPr algn="l">
              <a:defRPr sz="1000">
                <a:solidFill>
                  <a:schemeClr val="tx1"/>
                </a:solidFill>
              </a:defRPr>
            </a:lvl1pPr>
          </a:lstStyle>
          <a:p>
            <a:fld id="{75472711-4FCB-2141-A321-C0607E714264}" type="slidenum">
              <a:rPr lang="en-US" smtClean="0"/>
              <a:pPr/>
              <a:t>‹#›</a:t>
            </a:fld>
            <a:endParaRPr lang="en-US" dirty="0"/>
          </a:p>
        </p:txBody>
      </p:sp>
      <p:sp>
        <p:nvSpPr>
          <p:cNvPr id="5" name="Footer Placeholder 3"/>
          <p:cNvSpPr>
            <a:spLocks noGrp="1"/>
          </p:cNvSpPr>
          <p:nvPr>
            <p:ph type="ftr" sz="quarter" idx="3"/>
          </p:nvPr>
        </p:nvSpPr>
        <p:spPr>
          <a:xfrm>
            <a:off x="1097280" y="4853091"/>
            <a:ext cx="4922520" cy="258659"/>
          </a:xfrm>
          <a:prstGeom prst="rect">
            <a:avLst/>
          </a:prstGeom>
        </p:spPr>
        <p:txBody>
          <a:bodyPr vert="horz" lIns="91440" tIns="45720" rIns="91440" bIns="45720" rtlCol="0" anchor="ctr"/>
          <a:lstStyle>
            <a:lvl1pPr>
              <a:defRPr lang="en-US" sz="1000"/>
            </a:lvl1pPr>
          </a:lstStyle>
          <a:p>
            <a:endParaRPr lang="en-US" dirty="0"/>
          </a:p>
        </p:txBody>
      </p:sp>
    </p:spTree>
    <p:extLst>
      <p:ext uri="{BB962C8B-B14F-4D97-AF65-F5344CB8AC3E}">
        <p14:creationId xmlns:p14="http://schemas.microsoft.com/office/powerpoint/2010/main" val="281232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8" name="Content Placeholder 2"/>
          <p:cNvSpPr>
            <a:spLocks noGrp="1"/>
          </p:cNvSpPr>
          <p:nvPr>
            <p:ph sz="half" idx="1"/>
          </p:nvPr>
        </p:nvSpPr>
        <p:spPr>
          <a:xfrm>
            <a:off x="508000" y="964566"/>
            <a:ext cx="3924300" cy="3693557"/>
          </a:xfrm>
          <a:prstGeom prst="rect">
            <a:avLst/>
          </a:prstGeom>
        </p:spPr>
        <p:txBody>
          <a:bodyPr>
            <a:normAutofit/>
          </a:bodyPr>
          <a:lstStyle>
            <a:lvl1pPr marL="342900" indent="-342900">
              <a:buClr>
                <a:schemeClr val="accent1"/>
              </a:buClr>
              <a:buFont typeface="Wingdings" charset="2"/>
              <a:buChar char="§"/>
              <a:defRPr sz="2400"/>
            </a:lvl1pPr>
            <a:lvl2pPr marL="742950" indent="-285750">
              <a:buClr>
                <a:schemeClr val="accent1"/>
              </a:buClr>
              <a:buFont typeface="Wingdings" charset="2"/>
              <a:buChar char="§"/>
              <a:defRPr sz="2000"/>
            </a:lvl2pPr>
            <a:lvl3pPr marL="1143000" indent="-228600">
              <a:buClr>
                <a:schemeClr val="accent1"/>
              </a:buClr>
              <a:buFont typeface="Wingdings" charset="2"/>
              <a:buChar char="§"/>
              <a:defRPr sz="1800"/>
            </a:lvl3pPr>
            <a:lvl4pPr marL="1600200" indent="-228600">
              <a:buClr>
                <a:schemeClr val="accent1"/>
              </a:buClr>
              <a:buFont typeface="Wingdings" charset="2"/>
              <a:buChar char="§"/>
              <a:defRPr sz="1600"/>
            </a:lvl4pPr>
            <a:lvl5pPr marL="2057400" indent="-228600">
              <a:buClr>
                <a:schemeClr val="accent1"/>
              </a:buClr>
              <a:buFont typeface="Wingdings" charset="2"/>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half" idx="2"/>
          </p:nvPr>
        </p:nvSpPr>
        <p:spPr>
          <a:xfrm>
            <a:off x="4762500" y="964566"/>
            <a:ext cx="3924300" cy="3693557"/>
          </a:xfrm>
          <a:prstGeom prst="rect">
            <a:avLst/>
          </a:prstGeom>
        </p:spPr>
        <p:txBody>
          <a:bodyPr>
            <a:normAutofit/>
          </a:bodyPr>
          <a:lstStyle>
            <a:lvl1pPr marL="342900" indent="-342900">
              <a:buClr>
                <a:schemeClr val="accent1"/>
              </a:buClr>
              <a:buFont typeface="Wingdings" charset="2"/>
              <a:buChar char="§"/>
              <a:defRPr sz="2400"/>
            </a:lvl1pPr>
            <a:lvl2pPr marL="742950" indent="-285750">
              <a:buClr>
                <a:schemeClr val="accent1"/>
              </a:buClr>
              <a:buFont typeface="Wingdings" charset="2"/>
              <a:buChar char="§"/>
              <a:defRPr sz="2000"/>
            </a:lvl2pPr>
            <a:lvl3pPr marL="1143000" indent="-228600">
              <a:buClr>
                <a:schemeClr val="accent1"/>
              </a:buClr>
              <a:buFont typeface="Wingdings" charset="2"/>
              <a:buChar char="§"/>
              <a:defRPr sz="1800"/>
            </a:lvl3pPr>
            <a:lvl4pPr marL="1600200" indent="-228600">
              <a:buClr>
                <a:schemeClr val="accent1"/>
              </a:buClr>
              <a:buFont typeface="Wingdings" charset="2"/>
              <a:buChar char="§"/>
              <a:defRPr sz="1600"/>
            </a:lvl4pPr>
            <a:lvl5pPr marL="2057400" indent="-228600">
              <a:buClr>
                <a:schemeClr val="accent1"/>
              </a:buClr>
              <a:buFont typeface="Wingdings" charset="2"/>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4"/>
          </p:nvPr>
        </p:nvSpPr>
        <p:spPr>
          <a:xfrm>
            <a:off x="384810" y="4853091"/>
            <a:ext cx="586740" cy="258659"/>
          </a:xfrm>
          <a:prstGeom prst="rect">
            <a:avLst/>
          </a:prstGeom>
        </p:spPr>
        <p:txBody>
          <a:bodyPr vert="horz" lIns="91440" tIns="45720" rIns="91440" bIns="45720" rtlCol="0" anchor="ctr"/>
          <a:lstStyle>
            <a:lvl1pPr algn="l">
              <a:defRPr sz="1000">
                <a:solidFill>
                  <a:schemeClr val="tx1"/>
                </a:solidFill>
              </a:defRPr>
            </a:lvl1pPr>
          </a:lstStyle>
          <a:p>
            <a:fld id="{75472711-4FCB-2141-A321-C0607E714264}" type="slidenum">
              <a:rPr lang="en-US" smtClean="0"/>
              <a:pPr/>
              <a:t>‹#›</a:t>
            </a:fld>
            <a:endParaRPr lang="en-US" dirty="0"/>
          </a:p>
        </p:txBody>
      </p:sp>
      <p:sp>
        <p:nvSpPr>
          <p:cNvPr id="6" name="Footer Placeholder 3"/>
          <p:cNvSpPr>
            <a:spLocks noGrp="1"/>
          </p:cNvSpPr>
          <p:nvPr>
            <p:ph type="ftr" sz="quarter" idx="3"/>
          </p:nvPr>
        </p:nvSpPr>
        <p:spPr>
          <a:xfrm>
            <a:off x="1097280" y="4853091"/>
            <a:ext cx="4922520" cy="258659"/>
          </a:xfrm>
          <a:prstGeom prst="rect">
            <a:avLst/>
          </a:prstGeom>
        </p:spPr>
        <p:txBody>
          <a:bodyPr vert="horz" lIns="91440" tIns="45720" rIns="91440" bIns="45720" rtlCol="0" anchor="ctr"/>
          <a:lstStyle>
            <a:lvl1pPr>
              <a:defRPr lang="en-US" sz="1000"/>
            </a:lvl1pPr>
          </a:lstStyle>
          <a:p>
            <a:endParaRPr lang="en-US" dirty="0"/>
          </a:p>
        </p:txBody>
      </p:sp>
    </p:spTree>
    <p:extLst>
      <p:ext uri="{BB962C8B-B14F-4D97-AF65-F5344CB8AC3E}">
        <p14:creationId xmlns:p14="http://schemas.microsoft.com/office/powerpoint/2010/main" val="88445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6" name="Slide Number Placeholder 5"/>
          <p:cNvSpPr>
            <a:spLocks noGrp="1"/>
          </p:cNvSpPr>
          <p:nvPr>
            <p:ph type="sldNum" sz="quarter" idx="4"/>
          </p:nvPr>
        </p:nvSpPr>
        <p:spPr>
          <a:xfrm>
            <a:off x="384810" y="4853091"/>
            <a:ext cx="586740" cy="258659"/>
          </a:xfrm>
          <a:prstGeom prst="rect">
            <a:avLst/>
          </a:prstGeom>
        </p:spPr>
        <p:txBody>
          <a:bodyPr vert="horz" lIns="91440" tIns="45720" rIns="91440" bIns="45720" rtlCol="0" anchor="ctr"/>
          <a:lstStyle>
            <a:lvl1pPr algn="l">
              <a:defRPr sz="1000">
                <a:solidFill>
                  <a:schemeClr val="tx1"/>
                </a:solidFill>
              </a:defRPr>
            </a:lvl1pPr>
          </a:lstStyle>
          <a:p>
            <a:fld id="{75472711-4FCB-2141-A321-C0607E714264}" type="slidenum">
              <a:rPr lang="en-US" smtClean="0"/>
              <a:pPr/>
              <a:t>‹#›</a:t>
            </a:fld>
            <a:endParaRPr lang="en-US" dirty="0"/>
          </a:p>
        </p:txBody>
      </p:sp>
      <p:sp>
        <p:nvSpPr>
          <p:cNvPr id="4" name="Footer Placeholder 3"/>
          <p:cNvSpPr>
            <a:spLocks noGrp="1"/>
          </p:cNvSpPr>
          <p:nvPr>
            <p:ph type="ftr" sz="quarter" idx="3"/>
          </p:nvPr>
        </p:nvSpPr>
        <p:spPr>
          <a:xfrm>
            <a:off x="1097280" y="4853091"/>
            <a:ext cx="4922520" cy="258659"/>
          </a:xfrm>
          <a:prstGeom prst="rect">
            <a:avLst/>
          </a:prstGeom>
        </p:spPr>
        <p:txBody>
          <a:bodyPr vert="horz" lIns="91440" tIns="45720" rIns="91440" bIns="45720" rtlCol="0" anchor="ctr"/>
          <a:lstStyle>
            <a:lvl1pPr>
              <a:defRPr lang="en-US" sz="1000"/>
            </a:lvl1pPr>
          </a:lstStyle>
          <a:p>
            <a:endParaRPr lang="en-US" dirty="0"/>
          </a:p>
        </p:txBody>
      </p:sp>
    </p:spTree>
    <p:extLst>
      <p:ext uri="{BB962C8B-B14F-4D97-AF65-F5344CB8AC3E}">
        <p14:creationId xmlns:p14="http://schemas.microsoft.com/office/powerpoint/2010/main" val="1163553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384810" y="4853091"/>
            <a:ext cx="586740" cy="258659"/>
          </a:xfrm>
          <a:prstGeom prst="rect">
            <a:avLst/>
          </a:prstGeom>
        </p:spPr>
        <p:txBody>
          <a:bodyPr vert="horz" lIns="91440" tIns="45720" rIns="91440" bIns="45720" rtlCol="0" anchor="ctr"/>
          <a:lstStyle>
            <a:lvl1pPr algn="l">
              <a:defRPr sz="1000">
                <a:solidFill>
                  <a:schemeClr val="tx1"/>
                </a:solidFill>
              </a:defRPr>
            </a:lvl1pPr>
          </a:lstStyle>
          <a:p>
            <a:fld id="{75472711-4FCB-2141-A321-C0607E714264}" type="slidenum">
              <a:rPr lang="en-US" smtClean="0"/>
              <a:pPr/>
              <a:t>‹#›</a:t>
            </a:fld>
            <a:endParaRPr lang="en-US" dirty="0"/>
          </a:p>
        </p:txBody>
      </p:sp>
      <p:sp>
        <p:nvSpPr>
          <p:cNvPr id="3" name="Footer Placeholder 3"/>
          <p:cNvSpPr>
            <a:spLocks noGrp="1"/>
          </p:cNvSpPr>
          <p:nvPr>
            <p:ph type="ftr" sz="quarter" idx="3"/>
          </p:nvPr>
        </p:nvSpPr>
        <p:spPr>
          <a:xfrm>
            <a:off x="1097280" y="4853091"/>
            <a:ext cx="4922520" cy="258659"/>
          </a:xfrm>
          <a:prstGeom prst="rect">
            <a:avLst/>
          </a:prstGeom>
        </p:spPr>
        <p:txBody>
          <a:bodyPr vert="horz" lIns="91440" tIns="45720" rIns="91440" bIns="45720" rtlCol="0" anchor="ctr"/>
          <a:lstStyle>
            <a:lvl1pPr>
              <a:defRPr lang="en-US" sz="1000"/>
            </a:lvl1pPr>
          </a:lstStyle>
          <a:p>
            <a:endParaRPr lang="en-US" dirty="0"/>
          </a:p>
        </p:txBody>
      </p:sp>
    </p:spTree>
    <p:extLst>
      <p:ext uri="{BB962C8B-B14F-4D97-AF65-F5344CB8AC3E}">
        <p14:creationId xmlns:p14="http://schemas.microsoft.com/office/powerpoint/2010/main" val="38878061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0149944"/>
      </p:ext>
    </p:extLst>
  </p:cSld>
  <p:clrMap bg1="lt1" tx1="dk1" bg2="lt2" tx2="dk2" accent1="accent1" accent2="accent2" accent3="accent3" accent4="accent4" accent5="accent5" accent6="accent6" hlink="hlink" folHlink="folHlink"/>
  <p:sldLayoutIdLst>
    <p:sldLayoutId id="2147493561" r:id="rId1"/>
    <p:sldLayoutId id="2147493566" r:id="rId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269478"/>
            <a:ext cx="8178800" cy="479822"/>
          </a:xfrm>
          <a:prstGeom prst="rect">
            <a:avLst/>
          </a:prstGeom>
        </p:spPr>
        <p:txBody>
          <a:bodyPr vert="horz" lIns="91440" tIns="45720" rIns="91440" bIns="45720" rtlCol="0" anchor="ctr">
            <a:noAutofit/>
          </a:bodyPr>
          <a:lstStyle/>
          <a:p>
            <a:pPr lvl="0" algn="l"/>
            <a:r>
              <a:rPr lang="en-US" dirty="0"/>
              <a:t>Click to edit Master title style</a:t>
            </a:r>
          </a:p>
        </p:txBody>
      </p:sp>
      <p:sp>
        <p:nvSpPr>
          <p:cNvPr id="3" name="Text Placeholder 2"/>
          <p:cNvSpPr>
            <a:spLocks noGrp="1"/>
          </p:cNvSpPr>
          <p:nvPr>
            <p:ph type="body" idx="1"/>
          </p:nvPr>
        </p:nvSpPr>
        <p:spPr>
          <a:xfrm>
            <a:off x="508000" y="964565"/>
            <a:ext cx="8178800" cy="3638550"/>
          </a:xfrm>
          <a:prstGeom prst="rect">
            <a:avLst/>
          </a:prstGeom>
        </p:spPr>
        <p:txBody>
          <a:bodyPr vert="horz" lIns="91440" tIns="45720" rIns="91440" bIns="45720" rtlCol="0">
            <a:normAutofit/>
          </a:bodyPr>
          <a:lstStyle/>
          <a:p>
            <a:pPr marL="342900" lvl="0" indent="-342900" algn="l" defTabSz="457200" rtl="0" eaLnBrk="1" latinLnBrk="0" hangingPunct="1">
              <a:spcBef>
                <a:spcPct val="20000"/>
              </a:spcBef>
              <a:buClr>
                <a:schemeClr val="tx2"/>
              </a:buClr>
              <a:buFont typeface="Wingdings" charset="2"/>
              <a:buChar char="§"/>
            </a:pPr>
            <a:r>
              <a:rPr lang="en-US" dirty="0"/>
              <a:t>Click to edit Master text styles</a:t>
            </a:r>
          </a:p>
          <a:p>
            <a:pPr marL="742950" lvl="1" indent="-285750" algn="l" defTabSz="457200" rtl="0" eaLnBrk="1" latinLnBrk="0" hangingPunct="1">
              <a:spcBef>
                <a:spcPct val="20000"/>
              </a:spcBef>
              <a:buClr>
                <a:schemeClr val="tx2"/>
              </a:buClr>
              <a:buFont typeface="Wingdings" charset="2"/>
              <a:buChar char="§"/>
            </a:pPr>
            <a:r>
              <a:rPr lang="en-US" dirty="0"/>
              <a:t>Second level</a:t>
            </a:r>
          </a:p>
          <a:p>
            <a:pPr marL="1143000" lvl="2" indent="-228600" algn="l" defTabSz="457200" rtl="0" eaLnBrk="1" latinLnBrk="0" hangingPunct="1">
              <a:spcBef>
                <a:spcPct val="20000"/>
              </a:spcBef>
              <a:buClr>
                <a:schemeClr val="tx2"/>
              </a:buClr>
              <a:buFont typeface="Wingdings" charset="2"/>
              <a:buChar char="§"/>
            </a:pPr>
            <a:r>
              <a:rPr lang="en-US" dirty="0"/>
              <a:t>Third level</a:t>
            </a:r>
          </a:p>
          <a:p>
            <a:pPr marL="1600200" lvl="3" indent="-228600" algn="l" defTabSz="457200" rtl="0" eaLnBrk="1" latinLnBrk="0" hangingPunct="1">
              <a:spcBef>
                <a:spcPct val="20000"/>
              </a:spcBef>
              <a:buClr>
                <a:schemeClr val="tx2"/>
              </a:buClr>
              <a:buFont typeface="Wingdings" charset="2"/>
              <a:buChar char="§"/>
            </a:pPr>
            <a:r>
              <a:rPr lang="en-US" dirty="0"/>
              <a:t>Fourth level</a:t>
            </a:r>
          </a:p>
          <a:p>
            <a:pPr marL="2057400" lvl="4" indent="-228600" algn="l" defTabSz="457200" rtl="0" eaLnBrk="1" latinLnBrk="0" hangingPunct="1">
              <a:spcBef>
                <a:spcPct val="20000"/>
              </a:spcBef>
              <a:buClr>
                <a:schemeClr val="tx2"/>
              </a:buClr>
              <a:buFont typeface="Wingdings" charset="2"/>
              <a:buChar char="§"/>
            </a:pPr>
            <a:r>
              <a:rPr lang="en-US" dirty="0"/>
              <a:t>Fifth level</a:t>
            </a:r>
          </a:p>
        </p:txBody>
      </p:sp>
      <p:sp>
        <p:nvSpPr>
          <p:cNvPr id="16" name="Rectangle 15"/>
          <p:cNvSpPr/>
          <p:nvPr userDrawn="1"/>
        </p:nvSpPr>
        <p:spPr>
          <a:xfrm>
            <a:off x="1" y="4806948"/>
            <a:ext cx="336552" cy="336552"/>
          </a:xfrm>
          <a:prstGeom prst="rect">
            <a:avLst/>
          </a:prstGeom>
          <a:gradFill flip="none" rotWithShape="1">
            <a:gsLst>
              <a:gs pos="0">
                <a:schemeClr val="tx2"/>
              </a:gs>
              <a:gs pos="100000">
                <a:srgbClr val="0D6FBD"/>
              </a:gs>
            </a:gsLst>
            <a:lin ang="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endParaRPr lang="en-US" dirty="0"/>
          </a:p>
        </p:txBody>
      </p:sp>
      <p:cxnSp>
        <p:nvCxnSpPr>
          <p:cNvPr id="17" name="Straight Connector 16"/>
          <p:cNvCxnSpPr/>
          <p:nvPr userDrawn="1"/>
        </p:nvCxnSpPr>
        <p:spPr>
          <a:xfrm>
            <a:off x="0" y="4806948"/>
            <a:ext cx="8229600" cy="0"/>
          </a:xfrm>
          <a:prstGeom prst="line">
            <a:avLst/>
          </a:prstGeom>
          <a:ln w="19050" cmpd="sng">
            <a:gradFill flip="none" rotWithShape="1">
              <a:gsLst>
                <a:gs pos="0">
                  <a:schemeClr val="accent1"/>
                </a:gs>
                <a:gs pos="100000">
                  <a:prstClr val="white"/>
                </a:gs>
              </a:gsLst>
              <a:lin ang="0" scaled="0"/>
              <a:tileRect/>
            </a:gradFill>
          </a:ln>
        </p:spPr>
        <p:style>
          <a:lnRef idx="1">
            <a:schemeClr val="dk1"/>
          </a:lnRef>
          <a:fillRef idx="0">
            <a:schemeClr val="dk1"/>
          </a:fillRef>
          <a:effectRef idx="0">
            <a:schemeClr val="dk1"/>
          </a:effectRef>
          <a:fontRef idx="minor">
            <a:schemeClr val="tx1"/>
          </a:fontRef>
        </p:style>
      </p:cxnSp>
      <p:cxnSp>
        <p:nvCxnSpPr>
          <p:cNvPr id="18" name="Straight Connector 17"/>
          <p:cNvCxnSpPr/>
          <p:nvPr userDrawn="1"/>
        </p:nvCxnSpPr>
        <p:spPr>
          <a:xfrm flipV="1">
            <a:off x="336553" y="901065"/>
            <a:ext cx="0" cy="4242435"/>
          </a:xfrm>
          <a:prstGeom prst="line">
            <a:avLst/>
          </a:prstGeom>
          <a:ln w="19050" cmpd="sng">
            <a:gradFill flip="none" rotWithShape="1">
              <a:gsLst>
                <a:gs pos="0">
                  <a:schemeClr val="accent1"/>
                </a:gs>
                <a:gs pos="100000">
                  <a:prstClr val="white"/>
                </a:gs>
              </a:gsLst>
              <a:lin ang="5400000" scaled="0"/>
              <a:tileRect/>
            </a:gradFill>
          </a:ln>
        </p:spPr>
        <p:style>
          <a:lnRef idx="1">
            <a:schemeClr val="dk1"/>
          </a:lnRef>
          <a:fillRef idx="0">
            <a:schemeClr val="dk1"/>
          </a:fillRef>
          <a:effectRef idx="0">
            <a:schemeClr val="dk1"/>
          </a:effectRef>
          <a:fontRef idx="minor">
            <a:schemeClr val="tx1"/>
          </a:fontRef>
        </p:style>
      </p:cxnSp>
      <p:sp>
        <p:nvSpPr>
          <p:cNvPr id="19" name="Slide Number Placeholder 5"/>
          <p:cNvSpPr>
            <a:spLocks noGrp="1"/>
          </p:cNvSpPr>
          <p:nvPr>
            <p:ph type="sldNum" sz="quarter" idx="4"/>
          </p:nvPr>
        </p:nvSpPr>
        <p:spPr>
          <a:xfrm>
            <a:off x="384810" y="4853091"/>
            <a:ext cx="586740" cy="258659"/>
          </a:xfrm>
          <a:prstGeom prst="rect">
            <a:avLst/>
          </a:prstGeom>
        </p:spPr>
        <p:txBody>
          <a:bodyPr vert="horz" lIns="91440" tIns="45720" rIns="91440" bIns="45720" rtlCol="0" anchor="ctr"/>
          <a:lstStyle>
            <a:lvl1pPr algn="l">
              <a:defRPr sz="1000">
                <a:solidFill>
                  <a:schemeClr val="tx1"/>
                </a:solidFill>
              </a:defRPr>
            </a:lvl1pPr>
          </a:lstStyle>
          <a:p>
            <a:fld id="{75472711-4FCB-2141-A321-C0607E714264}" type="slidenum">
              <a:rPr lang="en-US" smtClean="0"/>
              <a:pPr/>
              <a:t>‹#›</a:t>
            </a:fld>
            <a:endParaRPr lang="en-US" dirty="0"/>
          </a:p>
        </p:txBody>
      </p:sp>
      <p:sp>
        <p:nvSpPr>
          <p:cNvPr id="4" name="Footer Placeholder 3"/>
          <p:cNvSpPr>
            <a:spLocks noGrp="1"/>
          </p:cNvSpPr>
          <p:nvPr>
            <p:ph type="ftr" sz="quarter" idx="3"/>
          </p:nvPr>
        </p:nvSpPr>
        <p:spPr>
          <a:xfrm>
            <a:off x="1097280" y="4853091"/>
            <a:ext cx="4922520" cy="258659"/>
          </a:xfrm>
          <a:prstGeom prst="rect">
            <a:avLst/>
          </a:prstGeom>
        </p:spPr>
        <p:txBody>
          <a:bodyPr vert="horz" lIns="91440" tIns="45720" rIns="91440" bIns="45720" rtlCol="0" anchor="ctr"/>
          <a:lstStyle>
            <a:lvl1pPr>
              <a:defRPr lang="en-US" sz="1000"/>
            </a:lvl1pPr>
          </a:lstStyle>
          <a:p>
            <a:endParaRPr lang="en-US" dirty="0"/>
          </a:p>
        </p:txBody>
      </p:sp>
    </p:spTree>
    <p:extLst>
      <p:ext uri="{BB962C8B-B14F-4D97-AF65-F5344CB8AC3E}">
        <p14:creationId xmlns:p14="http://schemas.microsoft.com/office/powerpoint/2010/main" val="3413633813"/>
      </p:ext>
    </p:extLst>
  </p:cSld>
  <p:clrMap bg1="lt1" tx1="dk1" bg2="lt2" tx2="dk2" accent1="accent1" accent2="accent2" accent3="accent3" accent4="accent4" accent5="accent5" accent6="accent6" hlink="hlink" folHlink="folHlink"/>
  <p:sldLayoutIdLst>
    <p:sldLayoutId id="2147493512" r:id="rId1"/>
    <p:sldLayoutId id="2147493514" r:id="rId2"/>
    <p:sldLayoutId id="2147493516" r:id="rId3"/>
    <p:sldLayoutId id="2147493517" r:id="rId4"/>
  </p:sldLayoutIdLst>
  <p:hf hdr="0" dt="0"/>
  <p:txStyles>
    <p:titleStyle>
      <a:lvl1pPr algn="ctr" defTabSz="457200" rtl="0" eaLnBrk="1" latinLnBrk="0" hangingPunct="1">
        <a:spcBef>
          <a:spcPct val="0"/>
        </a:spcBef>
        <a:buNone/>
        <a:defRPr lang="en-US" sz="3200" b="0" i="0" kern="1200">
          <a:solidFill>
            <a:srgbClr val="0D6FBD"/>
          </a:solidFill>
          <a:latin typeface="+mj-lt"/>
          <a:ea typeface="+mj-ea"/>
          <a:cs typeface="Myriad Pro Cond"/>
        </a:defRPr>
      </a:lvl1pPr>
    </p:titleStyle>
    <p:bodyStyle>
      <a:lvl1pPr marL="342900" indent="-342900" algn="l" defTabSz="457200" rtl="0" eaLnBrk="1" latinLnBrk="0" hangingPunct="1">
        <a:spcBef>
          <a:spcPct val="20000"/>
        </a:spcBef>
        <a:buClr>
          <a:schemeClr val="accent1"/>
        </a:buClr>
        <a:buFont typeface="Arial"/>
        <a:buChar char="•"/>
        <a:defRPr lang="en-US" sz="2400" kern="1200" dirty="0" smtClean="0">
          <a:solidFill>
            <a:schemeClr val="tx1"/>
          </a:solidFill>
          <a:latin typeface="+mj-lt"/>
          <a:ea typeface="+mn-ea"/>
          <a:cs typeface="Myriad Pro"/>
        </a:defRPr>
      </a:lvl1pPr>
      <a:lvl2pPr marL="742950" indent="-285750" algn="l" defTabSz="457200" rtl="0" eaLnBrk="1" latinLnBrk="0" hangingPunct="1">
        <a:spcBef>
          <a:spcPct val="20000"/>
        </a:spcBef>
        <a:buClr>
          <a:schemeClr val="accent1"/>
        </a:buClr>
        <a:buFont typeface="Arial"/>
        <a:buChar char="–"/>
        <a:defRPr lang="en-US" sz="2000" i="0" kern="1200" dirty="0" smtClean="0">
          <a:solidFill>
            <a:schemeClr val="tx1"/>
          </a:solidFill>
          <a:latin typeface="+mj-lt"/>
          <a:ea typeface="+mn-ea"/>
          <a:cs typeface="Myriad Pro"/>
        </a:defRPr>
      </a:lvl2pPr>
      <a:lvl3pPr marL="1143000" indent="-228600" algn="l" defTabSz="457200" rtl="0" eaLnBrk="1" latinLnBrk="0" hangingPunct="1">
        <a:spcBef>
          <a:spcPct val="20000"/>
        </a:spcBef>
        <a:buClr>
          <a:schemeClr val="accent1"/>
        </a:buClr>
        <a:buFont typeface="Arial"/>
        <a:buChar char="•"/>
        <a:defRPr lang="en-US" sz="1800" kern="1200" dirty="0" smtClean="0">
          <a:solidFill>
            <a:schemeClr val="tx1"/>
          </a:solidFill>
          <a:latin typeface="+mj-lt"/>
          <a:ea typeface="+mn-ea"/>
          <a:cs typeface="Myriad Pro"/>
        </a:defRPr>
      </a:lvl3pPr>
      <a:lvl4pPr marL="1600200" indent="-228600" algn="l" defTabSz="457200" rtl="0" eaLnBrk="1" latinLnBrk="0" hangingPunct="1">
        <a:spcBef>
          <a:spcPct val="20000"/>
        </a:spcBef>
        <a:buClr>
          <a:schemeClr val="accent1"/>
        </a:buClr>
        <a:buFont typeface="Arial"/>
        <a:buChar char="–"/>
        <a:defRPr lang="en-US" sz="1600" kern="1200" dirty="0" smtClean="0">
          <a:solidFill>
            <a:schemeClr val="tx1"/>
          </a:solidFill>
          <a:latin typeface="+mj-lt"/>
          <a:ea typeface="+mn-ea"/>
          <a:cs typeface="Myriad Pro"/>
        </a:defRPr>
      </a:lvl4pPr>
      <a:lvl5pPr marL="2057400" indent="-228600" algn="l" defTabSz="457200" rtl="0" eaLnBrk="1" latinLnBrk="0" hangingPunct="1">
        <a:spcBef>
          <a:spcPct val="20000"/>
        </a:spcBef>
        <a:buClr>
          <a:schemeClr val="accent1"/>
        </a:buClr>
        <a:buFont typeface="Arial"/>
        <a:buChar char="»"/>
        <a:defRPr lang="en-US" sz="1600" i="1" kern="1200" dirty="0">
          <a:solidFill>
            <a:schemeClr val="tx1"/>
          </a:solidFill>
          <a:latin typeface="+mj-lt"/>
          <a:ea typeface="+mn-ea"/>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610475" y="2147888"/>
            <a:ext cx="1533525" cy="342900"/>
          </a:xfrm>
        </p:spPr>
        <p:txBody>
          <a:bodyPr/>
          <a:lstStyle/>
          <a:p>
            <a:pPr eaLnBrk="1" fontAlgn="auto" hangingPunct="1">
              <a:spcAft>
                <a:spcPts val="0"/>
              </a:spcAft>
              <a:buFont typeface="Arial"/>
              <a:buNone/>
              <a:defRPr/>
            </a:pPr>
            <a:endParaRPr dirty="0">
              <a:ea typeface="+mn-ea"/>
            </a:endParaRPr>
          </a:p>
        </p:txBody>
      </p:sp>
      <p:sp>
        <p:nvSpPr>
          <p:cNvPr id="23554" name="Title 2"/>
          <p:cNvSpPr>
            <a:spLocks noGrp="1"/>
          </p:cNvSpPr>
          <p:nvPr>
            <p:ph type="title"/>
          </p:nvPr>
        </p:nvSpPr>
        <p:spPr bwMode="auto">
          <a:xfrm>
            <a:off x="457200" y="855663"/>
            <a:ext cx="6938963" cy="9302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p>
            <a:pPr eaLnBrk="1" hangingPunct="1"/>
            <a:r>
              <a:rPr lang="en-US" dirty="0">
                <a:latin typeface="Calibri" charset="0"/>
                <a:cs typeface="ＭＳ Ｐゴシック" charset="0"/>
              </a:rPr>
              <a:t>Safety Moments</a:t>
            </a:r>
            <a:endParaRPr dirty="0">
              <a:latin typeface="Calibri" charset="0"/>
              <a:cs typeface="ＭＳ Ｐゴシック" charset="0"/>
            </a:endParaRPr>
          </a:p>
        </p:txBody>
      </p:sp>
      <p:sp>
        <p:nvSpPr>
          <p:cNvPr id="4" name="Content Placeholder 3"/>
          <p:cNvSpPr>
            <a:spLocks noGrp="1"/>
          </p:cNvSpPr>
          <p:nvPr>
            <p:ph sz="quarter" idx="12"/>
          </p:nvPr>
        </p:nvSpPr>
        <p:spPr>
          <a:xfrm>
            <a:off x="457200" y="1825625"/>
            <a:ext cx="6938963" cy="539750"/>
          </a:xfrm>
        </p:spPr>
        <p:txBody>
          <a:bodyPr/>
          <a:lstStyle/>
          <a:p>
            <a:pPr eaLnBrk="1" fontAlgn="auto" hangingPunct="1">
              <a:spcAft>
                <a:spcPts val="0"/>
              </a:spcAft>
              <a:buFont typeface="Arial"/>
              <a:buNone/>
              <a:defRPr/>
            </a:pPr>
            <a:r>
              <a:rPr lang="en-US" dirty="0"/>
              <a:t>from CDM Smith’s health and safety experts</a:t>
            </a:r>
            <a:endParaRPr dirty="0">
              <a:ea typeface="+mn-ea"/>
              <a:cs typeface="+mn-cs"/>
            </a:endParaRPr>
          </a:p>
        </p:txBody>
      </p:sp>
      <p:sp>
        <p:nvSpPr>
          <p:cNvPr id="23556" name="Text Placeholder 2"/>
          <p:cNvSpPr>
            <a:spLocks noGrp="1"/>
          </p:cNvSpPr>
          <p:nvPr>
            <p:ph type="body" sz="quarter" idx="14"/>
          </p:nvPr>
        </p:nvSpPr>
        <p:spPr bwMode="auto">
          <a:xfrm>
            <a:off x="7610475" y="598488"/>
            <a:ext cx="1533525" cy="1447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lIns="91440" tIns="45720" rIns="91440" bIns="45720" numCol="1" anchorCtr="0" compatLnSpc="1">
            <a:prstTxWarp prst="textNoShape">
              <a:avLst/>
            </a:prstTxWarp>
          </a:bodyPr>
          <a:lstStyle/>
          <a:p>
            <a:pPr eaLnBrk="1" hangingPunct="1"/>
            <a:endParaRPr lang="en-US" dirty="0">
              <a:latin typeface="Calibri" charset="0"/>
            </a:endParaRPr>
          </a:p>
        </p:txBody>
      </p:sp>
    </p:spTree>
    <p:extLst>
      <p:ext uri="{BB962C8B-B14F-4D97-AF65-F5344CB8AC3E}">
        <p14:creationId xmlns:p14="http://schemas.microsoft.com/office/powerpoint/2010/main" val="620592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Crane Safety</a:t>
            </a:r>
          </a:p>
        </p:txBody>
      </p:sp>
      <p:sp>
        <p:nvSpPr>
          <p:cNvPr id="3" name="Content Placeholder 2"/>
          <p:cNvSpPr>
            <a:spLocks noGrp="1"/>
          </p:cNvSpPr>
          <p:nvPr>
            <p:ph sz="half" idx="2"/>
          </p:nvPr>
        </p:nvSpPr>
        <p:spPr>
          <a:xfrm>
            <a:off x="4971601" y="964566"/>
            <a:ext cx="4063848" cy="3693557"/>
          </a:xfrm>
        </p:spPr>
        <p:txBody>
          <a:bodyPr>
            <a:normAutofit/>
          </a:bodyPr>
          <a:lstStyle/>
          <a:p>
            <a:pPr>
              <a:buFont typeface="Wingdings" panose="05000000000000000000" pitchFamily="2" charset="2"/>
              <a:buChar char="§"/>
            </a:pPr>
            <a:r>
              <a:rPr lang="en-US" altLang="en-US" sz="2000" dirty="0">
                <a:cs typeface="Myriad Pro" panose="020B0503030403020204" pitchFamily="34" charset="0"/>
              </a:rPr>
              <a:t>125,000 cranes in operation today in the construction industry</a:t>
            </a:r>
          </a:p>
          <a:p>
            <a:pPr>
              <a:buFont typeface="Wingdings" panose="05000000000000000000" pitchFamily="2" charset="2"/>
              <a:buChar char="§"/>
            </a:pPr>
            <a:endParaRPr lang="en-US" altLang="en-US" sz="2000" dirty="0">
              <a:cs typeface="Myriad Pro" panose="020B0503030403020204" pitchFamily="34" charset="0"/>
            </a:endParaRPr>
          </a:p>
          <a:p>
            <a:pPr>
              <a:buFont typeface="Wingdings" panose="05000000000000000000" pitchFamily="2" charset="2"/>
              <a:buChar char="§"/>
            </a:pPr>
            <a:r>
              <a:rPr lang="en-US" altLang="en-US" sz="2000" dirty="0">
                <a:cs typeface="Myriad Pro" panose="020B0503030403020204" pitchFamily="34" charset="0"/>
              </a:rPr>
              <a:t>100,000 additional cranes in marine and general use</a:t>
            </a:r>
          </a:p>
          <a:p>
            <a:pPr>
              <a:buFont typeface="Wingdings" panose="05000000000000000000" pitchFamily="2" charset="2"/>
              <a:buChar char="§"/>
            </a:pPr>
            <a:endParaRPr lang="en-US" altLang="en-US" sz="2000" dirty="0">
              <a:cs typeface="Myriad Pro" panose="020B0503030403020204" pitchFamily="34" charset="0"/>
            </a:endParaRPr>
          </a:p>
          <a:p>
            <a:pPr>
              <a:buFont typeface="Wingdings" panose="05000000000000000000" pitchFamily="2" charset="2"/>
              <a:buChar char="§"/>
            </a:pPr>
            <a:r>
              <a:rPr lang="en-US" altLang="en-US" sz="2000" dirty="0">
                <a:cs typeface="Myriad Pro" panose="020B0503030403020204" pitchFamily="34" charset="0"/>
              </a:rPr>
              <a:t>71 fatalities each year</a:t>
            </a:r>
          </a:p>
        </p:txBody>
      </p:sp>
      <p:sp>
        <p:nvSpPr>
          <p:cNvPr id="7" name="Slide Number Placeholder 6"/>
          <p:cNvSpPr>
            <a:spLocks noGrp="1"/>
          </p:cNvSpPr>
          <p:nvPr>
            <p:ph type="sldNum" sz="quarter" idx="4"/>
          </p:nvPr>
        </p:nvSpPr>
        <p:spPr/>
        <p:txBody>
          <a:bodyPr/>
          <a:lstStyle/>
          <a:p>
            <a:fld id="{75472711-4FCB-2141-A321-C0607E714264}" type="slidenum">
              <a:rPr lang="en-US" smtClean="0"/>
              <a:pPr/>
              <a:t>10</a:t>
            </a:fld>
            <a:endParaRPr lang="en-US" dirty="0"/>
          </a:p>
        </p:txBody>
      </p:sp>
      <p:pic>
        <p:nvPicPr>
          <p:cNvPr id="5" name="Content Placeholder 4" descr="iStock_000008027892Medium.jpg"/>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13331" r="1966" b="987"/>
          <a:stretch/>
        </p:blipFill>
        <p:spPr>
          <a:xfrm>
            <a:off x="508000" y="965201"/>
            <a:ext cx="4216400" cy="3282950"/>
          </a:xfrm>
          <a:effectLst>
            <a:outerShdw blurRad="76200" dist="38100" dir="2700000" algn="tl" rotWithShape="0">
              <a:prstClr val="black">
                <a:alpha val="40000"/>
              </a:prstClr>
            </a:outerShdw>
          </a:effectLst>
        </p:spPr>
      </p:pic>
    </p:spTree>
    <p:extLst>
      <p:ext uri="{BB962C8B-B14F-4D97-AF65-F5344CB8AC3E}">
        <p14:creationId xmlns:p14="http://schemas.microsoft.com/office/powerpoint/2010/main" val="340074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B3ECB-6CBC-4441-BF5F-E69419E085A9}"/>
              </a:ext>
            </a:extLst>
          </p:cNvPr>
          <p:cNvSpPr>
            <a:spLocks noGrp="1"/>
          </p:cNvSpPr>
          <p:nvPr>
            <p:ph type="title"/>
          </p:nvPr>
        </p:nvSpPr>
        <p:spPr/>
        <p:txBody>
          <a:bodyPr/>
          <a:lstStyle/>
          <a:p>
            <a:r>
              <a:rPr lang="en-US" dirty="0"/>
              <a:t>Safe-Think Process</a:t>
            </a:r>
          </a:p>
        </p:txBody>
      </p:sp>
    </p:spTree>
    <p:extLst>
      <p:ext uri="{BB962C8B-B14F-4D97-AF65-F5344CB8AC3E}">
        <p14:creationId xmlns:p14="http://schemas.microsoft.com/office/powerpoint/2010/main" val="2017999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D88A6-B646-43B5-9EAA-AEED5B4308D2}"/>
              </a:ext>
            </a:extLst>
          </p:cNvPr>
          <p:cNvSpPr>
            <a:spLocks noGrp="1"/>
          </p:cNvSpPr>
          <p:nvPr>
            <p:ph type="title"/>
          </p:nvPr>
        </p:nvSpPr>
        <p:spPr/>
        <p:txBody>
          <a:bodyPr/>
          <a:lstStyle/>
          <a:p>
            <a:r>
              <a:rPr lang="en-US" dirty="0"/>
              <a:t>Safe-Think Process</a:t>
            </a:r>
          </a:p>
        </p:txBody>
      </p:sp>
      <p:sp>
        <p:nvSpPr>
          <p:cNvPr id="4" name="Content Placeholder 3">
            <a:extLst>
              <a:ext uri="{FF2B5EF4-FFF2-40B4-BE49-F238E27FC236}">
                <a16:creationId xmlns:a16="http://schemas.microsoft.com/office/drawing/2014/main" id="{0B811339-278C-477A-BBE9-D1FE3E22C0B8}"/>
              </a:ext>
            </a:extLst>
          </p:cNvPr>
          <p:cNvSpPr>
            <a:spLocks noGrp="1"/>
          </p:cNvSpPr>
          <p:nvPr>
            <p:ph sz="half" idx="2"/>
          </p:nvPr>
        </p:nvSpPr>
        <p:spPr>
          <a:xfrm>
            <a:off x="4976260" y="964566"/>
            <a:ext cx="3850106" cy="3693557"/>
          </a:xfrm>
        </p:spPr>
        <p:txBody>
          <a:bodyPr/>
          <a:lstStyle/>
          <a:p>
            <a:r>
              <a:rPr lang="en-US" b="1" dirty="0">
                <a:solidFill>
                  <a:srgbClr val="69B834"/>
                </a:solidFill>
              </a:rPr>
              <a:t>Before starting a new task, ask yourself:</a:t>
            </a:r>
          </a:p>
          <a:p>
            <a:pPr lvl="1"/>
            <a:r>
              <a:rPr lang="en-US" dirty="0"/>
              <a:t>What am I going to do?</a:t>
            </a:r>
          </a:p>
          <a:p>
            <a:pPr lvl="1"/>
            <a:r>
              <a:rPr lang="en-US" dirty="0"/>
              <a:t>How could I or someone else get hurt?</a:t>
            </a:r>
          </a:p>
          <a:p>
            <a:pPr lvl="1"/>
            <a:r>
              <a:rPr lang="en-US" dirty="0"/>
              <a:t>Do I have the right equipment?</a:t>
            </a:r>
          </a:p>
          <a:p>
            <a:pPr lvl="1"/>
            <a:r>
              <a:rPr lang="en-US" dirty="0"/>
              <a:t>Do I need help?</a:t>
            </a:r>
          </a:p>
        </p:txBody>
      </p:sp>
      <p:sp>
        <p:nvSpPr>
          <p:cNvPr id="5" name="Slide Number Placeholder 4">
            <a:extLst>
              <a:ext uri="{FF2B5EF4-FFF2-40B4-BE49-F238E27FC236}">
                <a16:creationId xmlns:a16="http://schemas.microsoft.com/office/drawing/2014/main" id="{8277A256-CDDC-4B4D-9DCE-D2B95EE1B840}"/>
              </a:ext>
            </a:extLst>
          </p:cNvPr>
          <p:cNvSpPr>
            <a:spLocks noGrp="1"/>
          </p:cNvSpPr>
          <p:nvPr>
            <p:ph type="sldNum" sz="quarter" idx="4"/>
          </p:nvPr>
        </p:nvSpPr>
        <p:spPr/>
        <p:txBody>
          <a:bodyPr/>
          <a:lstStyle/>
          <a:p>
            <a:fld id="{75472711-4FCB-2141-A321-C0607E714264}" type="slidenum">
              <a:rPr lang="en-US" smtClean="0"/>
              <a:pPr/>
              <a:t>12</a:t>
            </a:fld>
            <a:endParaRPr lang="en-US" dirty="0"/>
          </a:p>
        </p:txBody>
      </p:sp>
      <p:sp>
        <p:nvSpPr>
          <p:cNvPr id="6" name="Footer Placeholder 5">
            <a:extLst>
              <a:ext uri="{FF2B5EF4-FFF2-40B4-BE49-F238E27FC236}">
                <a16:creationId xmlns:a16="http://schemas.microsoft.com/office/drawing/2014/main" id="{57391AFE-C69F-4E8D-A6D2-B770542B0BA8}"/>
              </a:ext>
            </a:extLst>
          </p:cNvPr>
          <p:cNvSpPr>
            <a:spLocks noGrp="1"/>
          </p:cNvSpPr>
          <p:nvPr>
            <p:ph type="ftr" sz="quarter" idx="3"/>
          </p:nvPr>
        </p:nvSpPr>
        <p:spPr/>
        <p:txBody>
          <a:bodyPr/>
          <a:lstStyle/>
          <a:p>
            <a:endParaRPr lang="en-US" dirty="0"/>
          </a:p>
        </p:txBody>
      </p:sp>
      <p:pic>
        <p:nvPicPr>
          <p:cNvPr id="7" name="Picture 6" descr="A close up of a logo&#10;&#10;Description automatically generated">
            <a:extLst>
              <a:ext uri="{FF2B5EF4-FFF2-40B4-BE49-F238E27FC236}">
                <a16:creationId xmlns:a16="http://schemas.microsoft.com/office/drawing/2014/main" id="{16E7B7BA-5B36-F14E-A962-3FDCD5222ABF}"/>
              </a:ext>
            </a:extLst>
          </p:cNvPr>
          <p:cNvPicPr>
            <a:picLocks noChangeAspect="1"/>
          </p:cNvPicPr>
          <p:nvPr/>
        </p:nvPicPr>
        <p:blipFill>
          <a:blip r:embed="rId2"/>
          <a:stretch>
            <a:fillRect/>
          </a:stretch>
        </p:blipFill>
        <p:spPr>
          <a:xfrm>
            <a:off x="1331733" y="1209775"/>
            <a:ext cx="2432929" cy="2723949"/>
          </a:xfrm>
          <a:prstGeom prst="rect">
            <a:avLst/>
          </a:prstGeom>
        </p:spPr>
      </p:pic>
    </p:spTree>
    <p:extLst>
      <p:ext uri="{BB962C8B-B14F-4D97-AF65-F5344CB8AC3E}">
        <p14:creationId xmlns:p14="http://schemas.microsoft.com/office/powerpoint/2010/main" val="3878740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D88A6-B646-43B5-9EAA-AEED5B4308D2}"/>
              </a:ext>
            </a:extLst>
          </p:cNvPr>
          <p:cNvSpPr>
            <a:spLocks noGrp="1"/>
          </p:cNvSpPr>
          <p:nvPr>
            <p:ph type="title"/>
          </p:nvPr>
        </p:nvSpPr>
        <p:spPr/>
        <p:txBody>
          <a:bodyPr/>
          <a:lstStyle/>
          <a:p>
            <a:r>
              <a:rPr lang="en-US" dirty="0"/>
              <a:t>Safe-Think Process</a:t>
            </a:r>
          </a:p>
        </p:txBody>
      </p:sp>
      <p:sp>
        <p:nvSpPr>
          <p:cNvPr id="4" name="Content Placeholder 3">
            <a:extLst>
              <a:ext uri="{FF2B5EF4-FFF2-40B4-BE49-F238E27FC236}">
                <a16:creationId xmlns:a16="http://schemas.microsoft.com/office/drawing/2014/main" id="{0B811339-278C-477A-BBE9-D1FE3E22C0B8}"/>
              </a:ext>
            </a:extLst>
          </p:cNvPr>
          <p:cNvSpPr>
            <a:spLocks noGrp="1"/>
          </p:cNvSpPr>
          <p:nvPr>
            <p:ph sz="half" idx="2"/>
          </p:nvPr>
        </p:nvSpPr>
        <p:spPr/>
        <p:txBody>
          <a:bodyPr>
            <a:normAutofit/>
          </a:bodyPr>
          <a:lstStyle/>
          <a:p>
            <a:r>
              <a:rPr lang="en-US" b="1" dirty="0">
                <a:solidFill>
                  <a:srgbClr val="69B834"/>
                </a:solidFill>
              </a:rPr>
              <a:t>When working at a desk, assess the situation by asking yourself:</a:t>
            </a:r>
          </a:p>
          <a:p>
            <a:pPr lvl="1"/>
            <a:r>
              <a:rPr lang="en-US" dirty="0"/>
              <a:t>Are my desk, chair and workstation set up properly?</a:t>
            </a:r>
          </a:p>
          <a:p>
            <a:pPr lvl="1"/>
            <a:r>
              <a:rPr lang="en-US" dirty="0"/>
              <a:t>Am I comfortable?</a:t>
            </a:r>
          </a:p>
          <a:p>
            <a:pPr lvl="1"/>
            <a:r>
              <a:rPr lang="en-US" dirty="0"/>
              <a:t>Do I take sufficient breaks to allow for appropriate rest periods?</a:t>
            </a:r>
          </a:p>
        </p:txBody>
      </p:sp>
      <p:sp>
        <p:nvSpPr>
          <p:cNvPr id="5" name="Slide Number Placeholder 4">
            <a:extLst>
              <a:ext uri="{FF2B5EF4-FFF2-40B4-BE49-F238E27FC236}">
                <a16:creationId xmlns:a16="http://schemas.microsoft.com/office/drawing/2014/main" id="{8277A256-CDDC-4B4D-9DCE-D2B95EE1B840}"/>
              </a:ext>
            </a:extLst>
          </p:cNvPr>
          <p:cNvSpPr>
            <a:spLocks noGrp="1"/>
          </p:cNvSpPr>
          <p:nvPr>
            <p:ph type="sldNum" sz="quarter" idx="4"/>
          </p:nvPr>
        </p:nvSpPr>
        <p:spPr/>
        <p:txBody>
          <a:bodyPr/>
          <a:lstStyle/>
          <a:p>
            <a:fld id="{75472711-4FCB-2141-A321-C0607E714264}" type="slidenum">
              <a:rPr lang="en-US" smtClean="0"/>
              <a:pPr/>
              <a:t>13</a:t>
            </a:fld>
            <a:endParaRPr lang="en-US" dirty="0"/>
          </a:p>
        </p:txBody>
      </p:sp>
      <p:sp>
        <p:nvSpPr>
          <p:cNvPr id="6" name="Footer Placeholder 5">
            <a:extLst>
              <a:ext uri="{FF2B5EF4-FFF2-40B4-BE49-F238E27FC236}">
                <a16:creationId xmlns:a16="http://schemas.microsoft.com/office/drawing/2014/main" id="{57391AFE-C69F-4E8D-A6D2-B770542B0BA8}"/>
              </a:ext>
            </a:extLst>
          </p:cNvPr>
          <p:cNvSpPr>
            <a:spLocks noGrp="1"/>
          </p:cNvSpPr>
          <p:nvPr>
            <p:ph type="ftr" sz="quarter" idx="3"/>
          </p:nvPr>
        </p:nvSpPr>
        <p:spPr/>
        <p:txBody>
          <a:bodyPr/>
          <a:lstStyle/>
          <a:p>
            <a:endParaRPr lang="en-US" dirty="0"/>
          </a:p>
        </p:txBody>
      </p:sp>
      <p:pic>
        <p:nvPicPr>
          <p:cNvPr id="8" name="Picture 7" descr="A close up of a sign&#10;&#10;Description automatically generated">
            <a:extLst>
              <a:ext uri="{FF2B5EF4-FFF2-40B4-BE49-F238E27FC236}">
                <a16:creationId xmlns:a16="http://schemas.microsoft.com/office/drawing/2014/main" id="{BAA4EDB9-E286-A34D-8F3B-5F722E9D29F6}"/>
              </a:ext>
            </a:extLst>
          </p:cNvPr>
          <p:cNvPicPr>
            <a:picLocks noChangeAspect="1"/>
          </p:cNvPicPr>
          <p:nvPr/>
        </p:nvPicPr>
        <p:blipFill>
          <a:blip r:embed="rId3"/>
          <a:stretch>
            <a:fillRect/>
          </a:stretch>
        </p:blipFill>
        <p:spPr>
          <a:xfrm>
            <a:off x="1331733" y="1209775"/>
            <a:ext cx="2443933" cy="2447825"/>
          </a:xfrm>
          <a:prstGeom prst="rect">
            <a:avLst/>
          </a:prstGeom>
        </p:spPr>
      </p:pic>
    </p:spTree>
    <p:extLst>
      <p:ext uri="{BB962C8B-B14F-4D97-AF65-F5344CB8AC3E}">
        <p14:creationId xmlns:p14="http://schemas.microsoft.com/office/powerpoint/2010/main" val="3572833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D88A6-B646-43B5-9EAA-AEED5B4308D2}"/>
              </a:ext>
            </a:extLst>
          </p:cNvPr>
          <p:cNvSpPr>
            <a:spLocks noGrp="1"/>
          </p:cNvSpPr>
          <p:nvPr>
            <p:ph type="title"/>
          </p:nvPr>
        </p:nvSpPr>
        <p:spPr/>
        <p:txBody>
          <a:bodyPr/>
          <a:lstStyle/>
          <a:p>
            <a:r>
              <a:rPr lang="en-US" dirty="0"/>
              <a:t>Safe-Think Process</a:t>
            </a:r>
          </a:p>
        </p:txBody>
      </p:sp>
      <p:sp>
        <p:nvSpPr>
          <p:cNvPr id="4" name="Content Placeholder 3">
            <a:extLst>
              <a:ext uri="{FF2B5EF4-FFF2-40B4-BE49-F238E27FC236}">
                <a16:creationId xmlns:a16="http://schemas.microsoft.com/office/drawing/2014/main" id="{0B811339-278C-477A-BBE9-D1FE3E22C0B8}"/>
              </a:ext>
            </a:extLst>
          </p:cNvPr>
          <p:cNvSpPr>
            <a:spLocks noGrp="1"/>
          </p:cNvSpPr>
          <p:nvPr>
            <p:ph sz="half" idx="2"/>
          </p:nvPr>
        </p:nvSpPr>
        <p:spPr/>
        <p:txBody>
          <a:bodyPr>
            <a:normAutofit lnSpcReduction="10000"/>
          </a:bodyPr>
          <a:lstStyle/>
          <a:p>
            <a:r>
              <a:rPr lang="en-US" b="1" dirty="0">
                <a:solidFill>
                  <a:srgbClr val="69B834"/>
                </a:solidFill>
              </a:rPr>
              <a:t>Before carrying and/or lifting something:</a:t>
            </a:r>
          </a:p>
          <a:p>
            <a:pPr lvl="1"/>
            <a:r>
              <a:rPr lang="en-US" dirty="0"/>
              <a:t>Is my travel path clear and trip/slip free?</a:t>
            </a:r>
          </a:p>
          <a:p>
            <a:pPr lvl="1"/>
            <a:r>
              <a:rPr lang="en-US" dirty="0"/>
              <a:t>Is it too heavy or hard to hold onto?</a:t>
            </a:r>
          </a:p>
          <a:p>
            <a:pPr lvl="1"/>
            <a:r>
              <a:rPr lang="en-US" dirty="0"/>
              <a:t>Am I wearing the right footwear to safely lift and object?</a:t>
            </a:r>
          </a:p>
          <a:p>
            <a:pPr lvl="1"/>
            <a:r>
              <a:rPr lang="en-US" dirty="0"/>
              <a:t>Do I need help from others or tools, such as dollies?</a:t>
            </a:r>
          </a:p>
        </p:txBody>
      </p:sp>
      <p:sp>
        <p:nvSpPr>
          <p:cNvPr id="5" name="Slide Number Placeholder 4">
            <a:extLst>
              <a:ext uri="{FF2B5EF4-FFF2-40B4-BE49-F238E27FC236}">
                <a16:creationId xmlns:a16="http://schemas.microsoft.com/office/drawing/2014/main" id="{8277A256-CDDC-4B4D-9DCE-D2B95EE1B840}"/>
              </a:ext>
            </a:extLst>
          </p:cNvPr>
          <p:cNvSpPr>
            <a:spLocks noGrp="1"/>
          </p:cNvSpPr>
          <p:nvPr>
            <p:ph type="sldNum" sz="quarter" idx="4"/>
          </p:nvPr>
        </p:nvSpPr>
        <p:spPr/>
        <p:txBody>
          <a:bodyPr/>
          <a:lstStyle/>
          <a:p>
            <a:fld id="{75472711-4FCB-2141-A321-C0607E714264}" type="slidenum">
              <a:rPr lang="en-US" smtClean="0"/>
              <a:pPr/>
              <a:t>14</a:t>
            </a:fld>
            <a:endParaRPr lang="en-US" dirty="0"/>
          </a:p>
        </p:txBody>
      </p:sp>
      <p:sp>
        <p:nvSpPr>
          <p:cNvPr id="6" name="Footer Placeholder 5">
            <a:extLst>
              <a:ext uri="{FF2B5EF4-FFF2-40B4-BE49-F238E27FC236}">
                <a16:creationId xmlns:a16="http://schemas.microsoft.com/office/drawing/2014/main" id="{57391AFE-C69F-4E8D-A6D2-B770542B0BA8}"/>
              </a:ext>
            </a:extLst>
          </p:cNvPr>
          <p:cNvSpPr>
            <a:spLocks noGrp="1"/>
          </p:cNvSpPr>
          <p:nvPr>
            <p:ph type="ftr" sz="quarter" idx="3"/>
          </p:nvPr>
        </p:nvSpPr>
        <p:spPr/>
        <p:txBody>
          <a:bodyPr/>
          <a:lstStyle/>
          <a:p>
            <a:endParaRPr lang="en-US" dirty="0"/>
          </a:p>
        </p:txBody>
      </p:sp>
      <p:pic>
        <p:nvPicPr>
          <p:cNvPr id="8" name="Picture 7" descr="A close up of a sign&#10;&#10;Description automatically generated">
            <a:extLst>
              <a:ext uri="{FF2B5EF4-FFF2-40B4-BE49-F238E27FC236}">
                <a16:creationId xmlns:a16="http://schemas.microsoft.com/office/drawing/2014/main" id="{1F48C57B-04C8-974C-B3AA-9576CFAF630A}"/>
              </a:ext>
            </a:extLst>
          </p:cNvPr>
          <p:cNvPicPr>
            <a:picLocks noChangeAspect="1"/>
          </p:cNvPicPr>
          <p:nvPr/>
        </p:nvPicPr>
        <p:blipFill>
          <a:blip r:embed="rId2"/>
          <a:stretch>
            <a:fillRect/>
          </a:stretch>
        </p:blipFill>
        <p:spPr>
          <a:xfrm>
            <a:off x="1395431" y="1304524"/>
            <a:ext cx="2577542" cy="2534452"/>
          </a:xfrm>
          <a:prstGeom prst="rect">
            <a:avLst/>
          </a:prstGeom>
        </p:spPr>
      </p:pic>
    </p:spTree>
    <p:extLst>
      <p:ext uri="{BB962C8B-B14F-4D97-AF65-F5344CB8AC3E}">
        <p14:creationId xmlns:p14="http://schemas.microsoft.com/office/powerpoint/2010/main" val="3085763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michael_schwan_149.tif"/>
          <p:cNvPicPr>
            <a:picLocks noChangeAspect="1"/>
          </p:cNvPicPr>
          <p:nvPr/>
        </p:nvPicPr>
        <p:blipFill rotWithShape="1">
          <a:blip r:embed="rId3" cstate="email">
            <a:extLst>
              <a:ext uri="{28A0092B-C50C-407E-A947-70E740481C1C}">
                <a14:useLocalDpi xmlns:a14="http://schemas.microsoft.com/office/drawing/2010/main"/>
              </a:ext>
            </a:extLst>
          </a:blip>
          <a:srcRect l="6531" t="3022" r="8893" b="7868"/>
          <a:stretch/>
        </p:blipFill>
        <p:spPr bwMode="auto">
          <a:xfrm>
            <a:off x="511175" y="965200"/>
            <a:ext cx="4213225" cy="3282950"/>
          </a:xfrm>
          <a:prstGeom prst="rect">
            <a:avLst/>
          </a:prstGeom>
          <a:noFill/>
          <a:ln>
            <a:noFill/>
          </a:ln>
          <a:effectLst>
            <a:outerShdw blurRad="762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itle 8"/>
          <p:cNvSpPr>
            <a:spLocks noGrp="1"/>
          </p:cNvSpPr>
          <p:nvPr>
            <p:ph type="title"/>
          </p:nvPr>
        </p:nvSpPr>
        <p:spPr/>
        <p:txBody>
          <a:bodyPr/>
          <a:lstStyle/>
          <a:p>
            <a:r>
              <a:rPr lang="en-US" dirty="0"/>
              <a:t>Safety Training</a:t>
            </a:r>
          </a:p>
        </p:txBody>
      </p:sp>
      <p:sp>
        <p:nvSpPr>
          <p:cNvPr id="3" name="Content Placeholder 2"/>
          <p:cNvSpPr>
            <a:spLocks noGrp="1"/>
          </p:cNvSpPr>
          <p:nvPr>
            <p:ph sz="half" idx="2"/>
          </p:nvPr>
        </p:nvSpPr>
        <p:spPr>
          <a:xfrm>
            <a:off x="4995512" y="964566"/>
            <a:ext cx="3962663" cy="3693557"/>
          </a:xfrm>
        </p:spPr>
        <p:txBody>
          <a:bodyPr>
            <a:normAutofit/>
          </a:bodyPr>
          <a:lstStyle/>
          <a:p>
            <a:r>
              <a:rPr lang="en-US" sz="2000" dirty="0"/>
              <a:t>Only do work that you are trained for</a:t>
            </a:r>
            <a:br>
              <a:rPr lang="en-US" sz="2000" dirty="0"/>
            </a:br>
            <a:endParaRPr lang="en-US" sz="2000" dirty="0"/>
          </a:p>
          <a:p>
            <a:r>
              <a:rPr lang="en-US" sz="2000" dirty="0"/>
              <a:t>Ask for the training you need</a:t>
            </a:r>
          </a:p>
          <a:p>
            <a:endParaRPr lang="en-US" sz="2000" dirty="0"/>
          </a:p>
          <a:p>
            <a:r>
              <a:rPr lang="en-US" sz="2000" dirty="0"/>
              <a:t>Work with the project manager or safety supervisor to identify safety training you may need</a:t>
            </a:r>
          </a:p>
        </p:txBody>
      </p:sp>
      <p:sp>
        <p:nvSpPr>
          <p:cNvPr id="7" name="Slide Number Placeholder 6"/>
          <p:cNvSpPr>
            <a:spLocks noGrp="1"/>
          </p:cNvSpPr>
          <p:nvPr>
            <p:ph type="sldNum" sz="quarter" idx="4"/>
          </p:nvPr>
        </p:nvSpPr>
        <p:spPr/>
        <p:txBody>
          <a:bodyPr/>
          <a:lstStyle/>
          <a:p>
            <a:fld id="{75472711-4FCB-2141-A321-C0607E714264}" type="slidenum">
              <a:rPr lang="en-US" smtClean="0"/>
              <a:pPr/>
              <a:t>2</a:t>
            </a:fld>
            <a:endParaRPr lang="en-US" dirty="0"/>
          </a:p>
        </p:txBody>
      </p:sp>
    </p:spTree>
    <p:extLst>
      <p:ext uri="{BB962C8B-B14F-4D97-AF65-F5344CB8AC3E}">
        <p14:creationId xmlns:p14="http://schemas.microsoft.com/office/powerpoint/2010/main" val="1937231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p:cNvPicPr>
          <p:nvPr/>
        </p:nvPicPr>
        <p:blipFill rotWithShape="1">
          <a:blip r:embed="rId3" cstate="email">
            <a:extLst>
              <a:ext uri="{28A0092B-C50C-407E-A947-70E740481C1C}">
                <a14:useLocalDpi xmlns:a14="http://schemas.microsoft.com/office/drawing/2010/main"/>
              </a:ext>
            </a:extLst>
          </a:blip>
          <a:srcRect t="5828" b="5272"/>
          <a:stretch/>
        </p:blipFill>
        <p:spPr bwMode="auto">
          <a:xfrm>
            <a:off x="490832" y="964566"/>
            <a:ext cx="4233568" cy="3283585"/>
          </a:xfrm>
          <a:prstGeom prst="rect">
            <a:avLst/>
          </a:prstGeom>
          <a:noFill/>
          <a:ln>
            <a:noFill/>
          </a:ln>
          <a:effectLst>
            <a:outerShdw blurRad="762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itle 8"/>
          <p:cNvSpPr>
            <a:spLocks noGrp="1"/>
          </p:cNvSpPr>
          <p:nvPr>
            <p:ph type="title"/>
          </p:nvPr>
        </p:nvSpPr>
        <p:spPr/>
        <p:txBody>
          <a:bodyPr/>
          <a:lstStyle/>
          <a:p>
            <a:r>
              <a:rPr lang="en-US" dirty="0"/>
              <a:t>Personal Protection Equipment (PPE)</a:t>
            </a:r>
          </a:p>
        </p:txBody>
      </p:sp>
      <p:sp>
        <p:nvSpPr>
          <p:cNvPr id="3" name="Content Placeholder 2"/>
          <p:cNvSpPr>
            <a:spLocks noGrp="1"/>
          </p:cNvSpPr>
          <p:nvPr>
            <p:ph sz="half" idx="2"/>
          </p:nvPr>
        </p:nvSpPr>
        <p:spPr>
          <a:xfrm>
            <a:off x="4976261" y="964566"/>
            <a:ext cx="3969738" cy="3693557"/>
          </a:xfrm>
        </p:spPr>
        <p:txBody>
          <a:bodyPr>
            <a:normAutofit lnSpcReduction="10000"/>
          </a:bodyPr>
          <a:lstStyle/>
          <a:p>
            <a:r>
              <a:rPr lang="en-US" sz="2000" dirty="0"/>
              <a:t>Wear PPE to safeguard against injuries and illness</a:t>
            </a:r>
            <a:br>
              <a:rPr lang="en-US" sz="2000" dirty="0"/>
            </a:br>
            <a:endParaRPr lang="en-US" sz="2000" dirty="0"/>
          </a:p>
          <a:p>
            <a:r>
              <a:rPr lang="en-US" sz="2000" dirty="0"/>
              <a:t>Equip yourself and convey that you’re ready to work safely and responsibly</a:t>
            </a:r>
            <a:br>
              <a:rPr lang="en-US" sz="2000" dirty="0"/>
            </a:br>
            <a:endParaRPr lang="en-US" sz="2000" dirty="0"/>
          </a:p>
          <a:p>
            <a:r>
              <a:rPr lang="en-US" sz="2000" dirty="0"/>
              <a:t>Check H&amp;S manuals and talk to the onsite supervisor to see what’s required</a:t>
            </a:r>
          </a:p>
          <a:p>
            <a:endParaRPr lang="en-US" sz="2000" dirty="0"/>
          </a:p>
          <a:p>
            <a:r>
              <a:rPr lang="en-US" sz="2000" dirty="0"/>
              <a:t>Inspect PPE prior to use</a:t>
            </a:r>
          </a:p>
        </p:txBody>
      </p:sp>
      <p:sp>
        <p:nvSpPr>
          <p:cNvPr id="7" name="Slide Number Placeholder 6"/>
          <p:cNvSpPr>
            <a:spLocks noGrp="1"/>
          </p:cNvSpPr>
          <p:nvPr>
            <p:ph type="sldNum" sz="quarter" idx="4"/>
          </p:nvPr>
        </p:nvSpPr>
        <p:spPr/>
        <p:txBody>
          <a:bodyPr/>
          <a:lstStyle/>
          <a:p>
            <a:fld id="{75472711-4FCB-2141-A321-C0607E714264}" type="slidenum">
              <a:rPr lang="en-US" smtClean="0"/>
              <a:pPr/>
              <a:t>3</a:t>
            </a:fld>
            <a:endParaRPr lang="en-US" dirty="0"/>
          </a:p>
        </p:txBody>
      </p:sp>
    </p:spTree>
    <p:extLst>
      <p:ext uri="{BB962C8B-B14F-4D97-AF65-F5344CB8AC3E}">
        <p14:creationId xmlns:p14="http://schemas.microsoft.com/office/powerpoint/2010/main" val="2714249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Hazard Identification</a:t>
            </a:r>
          </a:p>
        </p:txBody>
      </p:sp>
      <p:pic>
        <p:nvPicPr>
          <p:cNvPr id="4" name="Content Placeholder 3" descr="iStock_000017129168Large.jpg"/>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l="-403" t="2320" r="1302" b="1273"/>
          <a:stretch/>
        </p:blipFill>
        <p:spPr>
          <a:xfrm>
            <a:off x="488751" y="965201"/>
            <a:ext cx="4216400" cy="3282950"/>
          </a:xfrm>
          <a:effectLst>
            <a:outerShdw blurRad="76200" dist="38100" dir="2700000" algn="tl" rotWithShape="0">
              <a:prstClr val="black">
                <a:alpha val="40000"/>
              </a:prstClr>
            </a:outerShdw>
          </a:effectLst>
        </p:spPr>
      </p:pic>
      <p:sp>
        <p:nvSpPr>
          <p:cNvPr id="3" name="Content Placeholder 2"/>
          <p:cNvSpPr>
            <a:spLocks noGrp="1"/>
          </p:cNvSpPr>
          <p:nvPr>
            <p:ph sz="half" idx="2"/>
          </p:nvPr>
        </p:nvSpPr>
        <p:spPr>
          <a:xfrm>
            <a:off x="4976261" y="964566"/>
            <a:ext cx="4080897" cy="3693557"/>
          </a:xfrm>
        </p:spPr>
        <p:txBody>
          <a:bodyPr>
            <a:normAutofit/>
          </a:bodyPr>
          <a:lstStyle/>
          <a:p>
            <a:r>
              <a:rPr lang="en-US" sz="2000" dirty="0"/>
              <a:t>Keep work area neat to </a:t>
            </a:r>
            <a:br>
              <a:rPr lang="en-US" sz="2000" dirty="0"/>
            </a:br>
            <a:r>
              <a:rPr lang="en-US" sz="2000" dirty="0"/>
              <a:t>reduce likelihood of hazards</a:t>
            </a:r>
            <a:br>
              <a:rPr lang="en-US" sz="2000" dirty="0"/>
            </a:br>
            <a:endParaRPr lang="en-US" sz="2000" dirty="0"/>
          </a:p>
          <a:p>
            <a:r>
              <a:rPr lang="en-US" sz="2000" dirty="0"/>
              <a:t>Review potential hazards before tasks begin</a:t>
            </a:r>
            <a:br>
              <a:rPr lang="en-US" sz="2000" dirty="0"/>
            </a:br>
            <a:endParaRPr lang="en-US" sz="2000" dirty="0"/>
          </a:p>
          <a:p>
            <a:r>
              <a:rPr lang="en-US" sz="2000" dirty="0"/>
              <a:t>Correct identified hazards immediately</a:t>
            </a:r>
          </a:p>
        </p:txBody>
      </p:sp>
      <p:sp>
        <p:nvSpPr>
          <p:cNvPr id="7" name="Slide Number Placeholder 6"/>
          <p:cNvSpPr>
            <a:spLocks noGrp="1"/>
          </p:cNvSpPr>
          <p:nvPr>
            <p:ph type="sldNum" sz="quarter" idx="4"/>
          </p:nvPr>
        </p:nvSpPr>
        <p:spPr/>
        <p:txBody>
          <a:bodyPr/>
          <a:lstStyle/>
          <a:p>
            <a:fld id="{75472711-4FCB-2141-A321-C0607E714264}" type="slidenum">
              <a:rPr lang="en-US" smtClean="0"/>
              <a:pPr/>
              <a:t>4</a:t>
            </a:fld>
            <a:endParaRPr lang="en-US" dirty="0"/>
          </a:p>
        </p:txBody>
      </p:sp>
    </p:spTree>
    <p:extLst>
      <p:ext uri="{BB962C8B-B14F-4D97-AF65-F5344CB8AC3E}">
        <p14:creationId xmlns:p14="http://schemas.microsoft.com/office/powerpoint/2010/main" val="2714249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5764" t="26704" r="34884" b="4065"/>
          <a:stretch/>
        </p:blipFill>
        <p:spPr>
          <a:xfrm>
            <a:off x="508001" y="969264"/>
            <a:ext cx="4216399" cy="3278886"/>
          </a:xfrm>
          <a:prstGeom prst="rect">
            <a:avLst/>
          </a:prstGeom>
          <a:effectLst>
            <a:outerShdw blurRad="76200" dist="38100" dir="2700000" algn="tl" rotWithShape="0">
              <a:prstClr val="black">
                <a:alpha val="40000"/>
              </a:prstClr>
            </a:outerShdw>
          </a:effectLst>
        </p:spPr>
      </p:pic>
      <p:sp>
        <p:nvSpPr>
          <p:cNvPr id="9" name="Title 8"/>
          <p:cNvSpPr>
            <a:spLocks noGrp="1"/>
          </p:cNvSpPr>
          <p:nvPr>
            <p:ph type="title"/>
          </p:nvPr>
        </p:nvSpPr>
        <p:spPr/>
        <p:txBody>
          <a:bodyPr/>
          <a:lstStyle/>
          <a:p>
            <a:r>
              <a:rPr lang="en-US" dirty="0"/>
              <a:t>Confined Space Entry</a:t>
            </a:r>
          </a:p>
        </p:txBody>
      </p:sp>
      <p:sp>
        <p:nvSpPr>
          <p:cNvPr id="3" name="Content Placeholder 2"/>
          <p:cNvSpPr>
            <a:spLocks noGrp="1"/>
          </p:cNvSpPr>
          <p:nvPr>
            <p:ph sz="half" idx="2"/>
          </p:nvPr>
        </p:nvSpPr>
        <p:spPr>
          <a:xfrm>
            <a:off x="4985887" y="964566"/>
            <a:ext cx="3962664" cy="3145421"/>
          </a:xfrm>
        </p:spPr>
        <p:txBody>
          <a:bodyPr>
            <a:normAutofit fontScale="92500" lnSpcReduction="20000"/>
          </a:bodyPr>
          <a:lstStyle/>
          <a:p>
            <a:r>
              <a:rPr lang="en-US" sz="2000" dirty="0"/>
              <a:t>Do you have an exit plan?</a:t>
            </a:r>
            <a:br>
              <a:rPr lang="en-US" sz="2000" dirty="0"/>
            </a:br>
            <a:endParaRPr lang="en-US" sz="2000" dirty="0"/>
          </a:p>
          <a:p>
            <a:r>
              <a:rPr lang="en-US" sz="2000" dirty="0"/>
              <a:t>Understand and follow procedures to get out safely in emergencies </a:t>
            </a:r>
          </a:p>
          <a:p>
            <a:endParaRPr lang="en-US" sz="2000" dirty="0"/>
          </a:p>
          <a:p>
            <a:r>
              <a:rPr lang="en-US" sz="2000" dirty="0"/>
              <a:t>Have you identified any potential permit- or non-permit required confined spaces?</a:t>
            </a:r>
          </a:p>
          <a:p>
            <a:endParaRPr lang="en-US" sz="2000" dirty="0"/>
          </a:p>
          <a:p>
            <a:r>
              <a:rPr lang="en-US" sz="2000" dirty="0"/>
              <a:t>Remember that you must be trained to enter a confined space</a:t>
            </a:r>
          </a:p>
        </p:txBody>
      </p:sp>
      <p:sp>
        <p:nvSpPr>
          <p:cNvPr id="7" name="Slide Number Placeholder 6"/>
          <p:cNvSpPr>
            <a:spLocks noGrp="1"/>
          </p:cNvSpPr>
          <p:nvPr>
            <p:ph type="sldNum" sz="quarter" idx="4"/>
          </p:nvPr>
        </p:nvSpPr>
        <p:spPr/>
        <p:txBody>
          <a:bodyPr/>
          <a:lstStyle/>
          <a:p>
            <a:fld id="{75472711-4FCB-2141-A321-C0607E714264}" type="slidenum">
              <a:rPr lang="en-US" smtClean="0"/>
              <a:pPr/>
              <a:t>5</a:t>
            </a:fld>
            <a:endParaRPr lang="en-US" dirty="0"/>
          </a:p>
        </p:txBody>
      </p:sp>
    </p:spTree>
    <p:extLst>
      <p:ext uri="{BB962C8B-B14F-4D97-AF65-F5344CB8AC3E}">
        <p14:creationId xmlns:p14="http://schemas.microsoft.com/office/powerpoint/2010/main" val="2714249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Ladder Safety</a:t>
            </a:r>
          </a:p>
        </p:txBody>
      </p:sp>
      <p:sp>
        <p:nvSpPr>
          <p:cNvPr id="3" name="Content Placeholder 2"/>
          <p:cNvSpPr>
            <a:spLocks noGrp="1"/>
          </p:cNvSpPr>
          <p:nvPr>
            <p:ph sz="half" idx="2"/>
          </p:nvPr>
        </p:nvSpPr>
        <p:spPr>
          <a:xfrm>
            <a:off x="4982122" y="965201"/>
            <a:ext cx="3978997" cy="3693557"/>
          </a:xfrm>
        </p:spPr>
        <p:txBody>
          <a:bodyPr>
            <a:normAutofit/>
          </a:bodyPr>
          <a:lstStyle/>
          <a:p>
            <a:r>
              <a:rPr lang="en-US" sz="2000" dirty="0"/>
              <a:t>There are 30,000 ladder-related </a:t>
            </a:r>
            <a:br>
              <a:rPr lang="en-US" sz="2000" dirty="0"/>
            </a:br>
            <a:r>
              <a:rPr lang="en-US" sz="2000" dirty="0"/>
              <a:t>injuries each year</a:t>
            </a:r>
            <a:br>
              <a:rPr lang="en-US" sz="2000" dirty="0"/>
            </a:br>
            <a:endParaRPr lang="en-US" sz="2000" dirty="0"/>
          </a:p>
          <a:p>
            <a:r>
              <a:rPr lang="en-US" sz="2000" dirty="0"/>
              <a:t>Don’t take shortcuts—follow all the rules for using ladders properly</a:t>
            </a:r>
          </a:p>
        </p:txBody>
      </p:sp>
      <p:sp>
        <p:nvSpPr>
          <p:cNvPr id="7" name="Slide Number Placeholder 6"/>
          <p:cNvSpPr>
            <a:spLocks noGrp="1"/>
          </p:cNvSpPr>
          <p:nvPr>
            <p:ph type="sldNum" sz="quarter" idx="4"/>
          </p:nvPr>
        </p:nvSpPr>
        <p:spPr/>
        <p:txBody>
          <a:bodyPr/>
          <a:lstStyle/>
          <a:p>
            <a:fld id="{75472711-4FCB-2141-A321-C0607E714264}" type="slidenum">
              <a:rPr lang="en-US" smtClean="0"/>
              <a:pPr/>
              <a:t>6</a:t>
            </a:fld>
            <a:endParaRPr lang="en-US" dirty="0"/>
          </a:p>
        </p:txBody>
      </p:sp>
      <p:pic>
        <p:nvPicPr>
          <p:cNvPr id="5" name="Content Placeholder 4" descr="iStock_000008938712_Large.jpg"/>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l="2719" t="19" r="4228" b="2174"/>
          <a:stretch/>
        </p:blipFill>
        <p:spPr>
          <a:xfrm>
            <a:off x="508000" y="965201"/>
            <a:ext cx="4216400" cy="3282950"/>
          </a:xfrm>
          <a:effectLst>
            <a:outerShdw blurRad="76200" dist="38100" dir="2700000" algn="tl" rotWithShape="0">
              <a:prstClr val="black">
                <a:alpha val="40000"/>
              </a:prstClr>
            </a:outerShdw>
          </a:effectLst>
        </p:spPr>
      </p:pic>
    </p:spTree>
    <p:extLst>
      <p:ext uri="{BB962C8B-B14F-4D97-AF65-F5344CB8AC3E}">
        <p14:creationId xmlns:p14="http://schemas.microsoft.com/office/powerpoint/2010/main" val="2714249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Guarding Against Heat Stress</a:t>
            </a:r>
          </a:p>
        </p:txBody>
      </p:sp>
      <p:sp>
        <p:nvSpPr>
          <p:cNvPr id="8" name="Content Placeholder 7"/>
          <p:cNvSpPr>
            <a:spLocks noGrp="1"/>
          </p:cNvSpPr>
          <p:nvPr>
            <p:ph sz="half" idx="2"/>
          </p:nvPr>
        </p:nvSpPr>
        <p:spPr>
          <a:xfrm>
            <a:off x="4976260" y="964566"/>
            <a:ext cx="3946357" cy="3693557"/>
          </a:xfrm>
        </p:spPr>
        <p:txBody>
          <a:bodyPr>
            <a:normAutofit fontScale="92500" lnSpcReduction="10000"/>
          </a:bodyPr>
          <a:lstStyle/>
          <a:p>
            <a:r>
              <a:rPr lang="en-US" sz="2000" dirty="0"/>
              <a:t>Monitor weather forecast and plan for high temps</a:t>
            </a:r>
          </a:p>
          <a:p>
            <a:endParaRPr lang="en-US" sz="2000" dirty="0"/>
          </a:p>
          <a:p>
            <a:r>
              <a:rPr lang="en-US" sz="2000" dirty="0"/>
              <a:t>Extreme heat can require acclimation and monitoring</a:t>
            </a:r>
            <a:br>
              <a:rPr lang="en-US" sz="2000" dirty="0"/>
            </a:br>
            <a:endParaRPr lang="en-US" sz="2000" dirty="0"/>
          </a:p>
          <a:p>
            <a:r>
              <a:rPr lang="en-US" sz="2000" dirty="0"/>
              <a:t>Stay hydrated</a:t>
            </a:r>
            <a:br>
              <a:rPr lang="en-US" sz="2000" dirty="0"/>
            </a:br>
            <a:endParaRPr lang="en-US" sz="2000" dirty="0"/>
          </a:p>
          <a:p>
            <a:r>
              <a:rPr lang="en-US" sz="2000" dirty="0"/>
              <a:t>Wear sunscreen</a:t>
            </a:r>
          </a:p>
          <a:p>
            <a:endParaRPr lang="en-US" sz="2000" dirty="0"/>
          </a:p>
          <a:p>
            <a:r>
              <a:rPr lang="en-US" sz="2000" dirty="0"/>
              <a:t>Perform heavy labor during early morning and evening if possible</a:t>
            </a:r>
          </a:p>
        </p:txBody>
      </p:sp>
      <p:sp>
        <p:nvSpPr>
          <p:cNvPr id="7" name="Slide Number Placeholder 6"/>
          <p:cNvSpPr>
            <a:spLocks noGrp="1"/>
          </p:cNvSpPr>
          <p:nvPr>
            <p:ph type="sldNum" sz="quarter" idx="4"/>
          </p:nvPr>
        </p:nvSpPr>
        <p:spPr/>
        <p:txBody>
          <a:bodyPr/>
          <a:lstStyle/>
          <a:p>
            <a:fld id="{75472711-4FCB-2141-A321-C0607E714264}" type="slidenum">
              <a:rPr lang="en-US" smtClean="0"/>
              <a:pPr/>
              <a:t>7</a:t>
            </a:fld>
            <a:endParaRPr lang="en-US" dirty="0"/>
          </a:p>
        </p:txBody>
      </p:sp>
      <p:pic>
        <p:nvPicPr>
          <p:cNvPr id="12" name="Content Placeholder 11" descr="iStock_000047911504_Large.jpg"/>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l="1" r="4861"/>
          <a:stretch/>
        </p:blipFill>
        <p:spPr>
          <a:xfrm>
            <a:off x="508000" y="965201"/>
            <a:ext cx="4216400" cy="3282950"/>
          </a:xfrm>
          <a:effectLst>
            <a:outerShdw blurRad="76200" dist="38100" dir="2700000" algn="tl" rotWithShape="0">
              <a:prstClr val="black">
                <a:alpha val="40000"/>
              </a:prstClr>
            </a:outerShdw>
          </a:effectLst>
        </p:spPr>
      </p:pic>
    </p:spTree>
    <p:extLst>
      <p:ext uri="{BB962C8B-B14F-4D97-AF65-F5344CB8AC3E}">
        <p14:creationId xmlns:p14="http://schemas.microsoft.com/office/powerpoint/2010/main" val="2714249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Stock_000014055403_Full.jpg"/>
          <p:cNvPicPr>
            <a:picLocks noChangeAspect="1"/>
          </p:cNvPicPr>
          <p:nvPr/>
        </p:nvPicPr>
        <p:blipFill rotWithShape="1">
          <a:blip r:embed="rId3" cstate="email">
            <a:extLst>
              <a:ext uri="{28A0092B-C50C-407E-A947-70E740481C1C}">
                <a14:useLocalDpi xmlns:a14="http://schemas.microsoft.com/office/drawing/2010/main"/>
              </a:ext>
            </a:extLst>
          </a:blip>
          <a:srcRect t="5419" b="3480"/>
          <a:stretch/>
        </p:blipFill>
        <p:spPr>
          <a:xfrm>
            <a:off x="508000" y="965201"/>
            <a:ext cx="4216400" cy="3282950"/>
          </a:xfrm>
          <a:prstGeom prst="rect">
            <a:avLst/>
          </a:prstGeom>
          <a:effectLst>
            <a:outerShdw blurRad="76200" dist="38100" dir="2700000" algn="tl" rotWithShape="0">
              <a:prstClr val="black">
                <a:alpha val="40000"/>
              </a:prstClr>
            </a:outerShdw>
          </a:effectLst>
        </p:spPr>
      </p:pic>
      <p:sp>
        <p:nvSpPr>
          <p:cNvPr id="9" name="Title 8"/>
          <p:cNvSpPr>
            <a:spLocks noGrp="1"/>
          </p:cNvSpPr>
          <p:nvPr>
            <p:ph type="title"/>
          </p:nvPr>
        </p:nvSpPr>
        <p:spPr/>
        <p:txBody>
          <a:bodyPr/>
          <a:lstStyle/>
          <a:p>
            <a:r>
              <a:rPr lang="en-US" dirty="0"/>
              <a:t>Lightning</a:t>
            </a:r>
          </a:p>
        </p:txBody>
      </p:sp>
      <p:sp>
        <p:nvSpPr>
          <p:cNvPr id="3" name="Content Placeholder 2"/>
          <p:cNvSpPr>
            <a:spLocks noGrp="1"/>
          </p:cNvSpPr>
          <p:nvPr>
            <p:ph sz="half" idx="2"/>
          </p:nvPr>
        </p:nvSpPr>
        <p:spPr>
          <a:xfrm>
            <a:off x="4971601" y="964566"/>
            <a:ext cx="4063848" cy="3693557"/>
          </a:xfrm>
        </p:spPr>
        <p:txBody>
          <a:bodyPr>
            <a:normAutofit/>
          </a:bodyPr>
          <a:lstStyle/>
          <a:p>
            <a:r>
              <a:rPr lang="en-US" sz="2000" dirty="0"/>
              <a:t>Lightning causes 25-30 deaths </a:t>
            </a:r>
            <a:br>
              <a:rPr lang="en-US" sz="2000" dirty="0"/>
            </a:br>
            <a:r>
              <a:rPr lang="en-US" sz="2000" dirty="0"/>
              <a:t>per year in the U.S.</a:t>
            </a:r>
            <a:br>
              <a:rPr lang="en-US" sz="2000" dirty="0"/>
            </a:br>
            <a:endParaRPr lang="en-US" sz="2000" dirty="0"/>
          </a:p>
          <a:p>
            <a:r>
              <a:rPr lang="en-US" sz="2000" dirty="0"/>
              <a:t>Find safe shelters: substantial building or enclosed metal vehicle</a:t>
            </a:r>
            <a:br>
              <a:rPr lang="en-US" sz="2000" dirty="0"/>
            </a:br>
            <a:endParaRPr lang="en-US" sz="2000" dirty="0"/>
          </a:p>
          <a:p>
            <a:r>
              <a:rPr lang="en-US" sz="2000" dirty="0"/>
              <a:t>If you’re outside, get low to the ground but DO NOT lie down! </a:t>
            </a:r>
          </a:p>
          <a:p>
            <a:endParaRPr lang="en-US" sz="2000" dirty="0"/>
          </a:p>
          <a:p>
            <a:r>
              <a:rPr lang="en-US" sz="2000" dirty="0"/>
              <a:t>Wait until thunder/lightning passes before resuming activities</a:t>
            </a:r>
          </a:p>
        </p:txBody>
      </p:sp>
      <p:sp>
        <p:nvSpPr>
          <p:cNvPr id="7" name="Slide Number Placeholder 6"/>
          <p:cNvSpPr>
            <a:spLocks noGrp="1"/>
          </p:cNvSpPr>
          <p:nvPr>
            <p:ph type="sldNum" sz="quarter" idx="4"/>
          </p:nvPr>
        </p:nvSpPr>
        <p:spPr/>
        <p:txBody>
          <a:bodyPr/>
          <a:lstStyle/>
          <a:p>
            <a:fld id="{75472711-4FCB-2141-A321-C0607E714264}" type="slidenum">
              <a:rPr lang="en-US" smtClean="0"/>
              <a:pPr/>
              <a:t>8</a:t>
            </a:fld>
            <a:endParaRPr lang="en-US" dirty="0"/>
          </a:p>
        </p:txBody>
      </p:sp>
    </p:spTree>
    <p:extLst>
      <p:ext uri="{BB962C8B-B14F-4D97-AF65-F5344CB8AC3E}">
        <p14:creationId xmlns:p14="http://schemas.microsoft.com/office/powerpoint/2010/main" val="2714249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Fire Protection</a:t>
            </a:r>
          </a:p>
        </p:txBody>
      </p:sp>
      <p:sp>
        <p:nvSpPr>
          <p:cNvPr id="3" name="Content Placeholder 2"/>
          <p:cNvSpPr>
            <a:spLocks noGrp="1"/>
          </p:cNvSpPr>
          <p:nvPr>
            <p:ph sz="half" idx="2"/>
          </p:nvPr>
        </p:nvSpPr>
        <p:spPr>
          <a:xfrm>
            <a:off x="4976261" y="964566"/>
            <a:ext cx="3981914" cy="3693557"/>
          </a:xfrm>
        </p:spPr>
        <p:txBody>
          <a:bodyPr>
            <a:normAutofit/>
          </a:bodyPr>
          <a:lstStyle/>
          <a:p>
            <a:r>
              <a:rPr lang="en-US" sz="2000" dirty="0"/>
              <a:t>Pick up trash and combustible materials</a:t>
            </a:r>
            <a:br>
              <a:rPr lang="en-US" sz="2000" dirty="0"/>
            </a:br>
            <a:endParaRPr lang="en-US" sz="2000" dirty="0"/>
          </a:p>
          <a:p>
            <a:r>
              <a:rPr lang="en-US" sz="2000" dirty="0"/>
              <a:t>Control ignition sources</a:t>
            </a:r>
            <a:br>
              <a:rPr lang="en-US" sz="2000" dirty="0"/>
            </a:br>
            <a:endParaRPr lang="en-US" sz="2000" dirty="0"/>
          </a:p>
          <a:p>
            <a:r>
              <a:rPr lang="en-US" sz="2000" dirty="0"/>
              <a:t>Require fire watches after hot work activities</a:t>
            </a:r>
            <a:br>
              <a:rPr lang="en-US" sz="2000" dirty="0"/>
            </a:br>
            <a:endParaRPr lang="en-US" sz="2000" dirty="0"/>
          </a:p>
          <a:p>
            <a:r>
              <a:rPr lang="en-US" sz="2000" dirty="0"/>
              <a:t>Keep fire extinguishers within grasp and know how to use</a:t>
            </a:r>
          </a:p>
        </p:txBody>
      </p:sp>
      <p:sp>
        <p:nvSpPr>
          <p:cNvPr id="7" name="Slide Number Placeholder 6"/>
          <p:cNvSpPr>
            <a:spLocks noGrp="1"/>
          </p:cNvSpPr>
          <p:nvPr>
            <p:ph type="sldNum" sz="quarter" idx="4"/>
          </p:nvPr>
        </p:nvSpPr>
        <p:spPr/>
        <p:txBody>
          <a:bodyPr/>
          <a:lstStyle/>
          <a:p>
            <a:fld id="{75472711-4FCB-2141-A321-C0607E714264}" type="slidenum">
              <a:rPr lang="en-US" smtClean="0"/>
              <a:pPr/>
              <a:t>9</a:t>
            </a:fld>
            <a:endParaRPr lang="en-US" dirty="0"/>
          </a:p>
        </p:txBody>
      </p:sp>
      <p:pic>
        <p:nvPicPr>
          <p:cNvPr id="6" name="Content Placeholder 5" descr="iStock_000015293679_Large.jpg"/>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l="6695" t="19" r="517" b="2441"/>
          <a:stretch/>
        </p:blipFill>
        <p:spPr>
          <a:xfrm>
            <a:off x="508000" y="965201"/>
            <a:ext cx="4216400" cy="3282950"/>
          </a:xfrm>
          <a:effectLst>
            <a:outerShdw blurRad="76200" dist="38100" dir="2700000" algn="tl" rotWithShape="0">
              <a:prstClr val="black">
                <a:alpha val="40000"/>
              </a:prstClr>
            </a:outerShdw>
          </a:effectLst>
        </p:spPr>
      </p:pic>
    </p:spTree>
    <p:extLst>
      <p:ext uri="{BB962C8B-B14F-4D97-AF65-F5344CB8AC3E}">
        <p14:creationId xmlns:p14="http://schemas.microsoft.com/office/powerpoint/2010/main" val="2714249224"/>
      </p:ext>
    </p:extLst>
  </p:cSld>
  <p:clrMapOvr>
    <a:masterClrMapping/>
  </p:clrMapOvr>
</p:sld>
</file>

<file path=ppt/theme/theme1.xml><?xml version="1.0" encoding="utf-8"?>
<a:theme xmlns:a="http://schemas.openxmlformats.org/drawingml/2006/main" name="White Section Divider">
  <a:themeElements>
    <a:clrScheme name="LFT_PPT">
      <a:dk1>
        <a:srgbClr val="000000"/>
      </a:dk1>
      <a:lt1>
        <a:srgbClr val="FFFFFF"/>
      </a:lt1>
      <a:dk2>
        <a:srgbClr val="003399"/>
      </a:dk2>
      <a:lt2>
        <a:srgbClr val="C0B7AF"/>
      </a:lt2>
      <a:accent1>
        <a:srgbClr val="7AC143"/>
      </a:accent1>
      <a:accent2>
        <a:srgbClr val="00BBE5"/>
      </a:accent2>
      <a:accent3>
        <a:srgbClr val="F47B20"/>
      </a:accent3>
      <a:accent4>
        <a:srgbClr val="FFD65A"/>
      </a:accent4>
      <a:accent5>
        <a:srgbClr val="AAD3F1"/>
      </a:accent5>
      <a:accent6>
        <a:srgbClr val="00929F"/>
      </a:accent6>
      <a:hlink>
        <a:srgbClr val="003399"/>
      </a:hlink>
      <a:folHlink>
        <a:srgbClr val="C2E1F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hite Interior">
  <a:themeElements>
    <a:clrScheme name="LFT_PPT">
      <a:dk1>
        <a:srgbClr val="000000"/>
      </a:dk1>
      <a:lt1>
        <a:srgbClr val="FFFFFF"/>
      </a:lt1>
      <a:dk2>
        <a:srgbClr val="003399"/>
      </a:dk2>
      <a:lt2>
        <a:srgbClr val="C0B7AF"/>
      </a:lt2>
      <a:accent1>
        <a:srgbClr val="7AC143"/>
      </a:accent1>
      <a:accent2>
        <a:srgbClr val="00BBE5"/>
      </a:accent2>
      <a:accent3>
        <a:srgbClr val="F47B20"/>
      </a:accent3>
      <a:accent4>
        <a:srgbClr val="FFD65A"/>
      </a:accent4>
      <a:accent5>
        <a:srgbClr val="AAD3F1"/>
      </a:accent5>
      <a:accent6>
        <a:srgbClr val="00929F"/>
      </a:accent6>
      <a:hlink>
        <a:srgbClr val="003399"/>
      </a:hlink>
      <a:folHlink>
        <a:srgbClr val="C2E1F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94F830E004F0142B858786485432F61" ma:contentTypeVersion="12" ma:contentTypeDescription="Create a new document." ma:contentTypeScope="" ma:versionID="94f6fdaefa32f1cec110dc026cf97acd">
  <xsd:schema xmlns:xsd="http://www.w3.org/2001/XMLSchema" xmlns:xs="http://www.w3.org/2001/XMLSchema" xmlns:p="http://schemas.microsoft.com/office/2006/metadata/properties" xmlns:ns2="00c263b2-534d-4a36-b01a-ab3ff5ddb9f3" xmlns:ns3="f1dc145e-9b64-4cad-9b9c-dd06cebeedbd" targetNamespace="http://schemas.microsoft.com/office/2006/metadata/properties" ma:root="true" ma:fieldsID="64da6cb4898d6916ff7e13551c11c257" ns2:_="" ns3:_="">
    <xsd:import namespace="00c263b2-534d-4a36-b01a-ab3ff5ddb9f3"/>
    <xsd:import namespace="f1dc145e-9b64-4cad-9b9c-dd06cebeedb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Location"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c263b2-534d-4a36-b01a-ab3ff5ddb9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1dc145e-9b64-4cad-9b9c-dd06cebeedb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so-contentType ?>
<SharedContentType xmlns="Microsoft.SharePoint.Taxonomy.ContentTypeSync" SourceId="10f259f9-296d-45ec-b40f-2b565e2e2123" ContentTypeId="0x01" PreviousValue="false"/>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8A3369DF-1C14-4DAE-8903-6DB0336DACF9}"/>
</file>

<file path=customXml/itemProps3.xml><?xml version="1.0" encoding="utf-8"?>
<ds:datastoreItem xmlns:ds="http://schemas.openxmlformats.org/officeDocument/2006/customXml" ds:itemID="{7B6F2769-7194-4217-93D3-3AF3A4742282}">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schemas.microsoft.com/sharepoint/v3/fields"/>
    <ds:schemaRef ds:uri="http://www.w3.org/XML/1998/namespace"/>
  </ds:schemaRefs>
</ds:datastoreItem>
</file>

<file path=customXml/itemProps4.xml><?xml version="1.0" encoding="utf-8"?>
<ds:datastoreItem xmlns:ds="http://schemas.openxmlformats.org/officeDocument/2006/customXml" ds:itemID="{30089CF4-E57E-42CE-969A-A080897FC8C6}"/>
</file>

<file path=docProps/app.xml><?xml version="1.0" encoding="utf-8"?>
<Properties xmlns="http://schemas.openxmlformats.org/officeDocument/2006/extended-properties" xmlns:vt="http://schemas.openxmlformats.org/officeDocument/2006/docPropsVTypes">
  <Template/>
  <TotalTime>13517</TotalTime>
  <Words>1275</Words>
  <Application>Microsoft Office PowerPoint</Application>
  <PresentationFormat>On-screen Show (16:9)</PresentationFormat>
  <Paragraphs>186</Paragraphs>
  <Slides>14</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Courier New</vt:lpstr>
      <vt:lpstr>Wingdings</vt:lpstr>
      <vt:lpstr>White Section Divider</vt:lpstr>
      <vt:lpstr>White Interior</vt:lpstr>
      <vt:lpstr>Safety Moments</vt:lpstr>
      <vt:lpstr>Safety Training</vt:lpstr>
      <vt:lpstr>Personal Protection Equipment (PPE)</vt:lpstr>
      <vt:lpstr>Hazard Identification</vt:lpstr>
      <vt:lpstr>Confined Space Entry</vt:lpstr>
      <vt:lpstr>Ladder Safety</vt:lpstr>
      <vt:lpstr>Guarding Against Heat Stress</vt:lpstr>
      <vt:lpstr>Lightning</vt:lpstr>
      <vt:lpstr>Fire Protection</vt:lpstr>
      <vt:lpstr>Crane Safety</vt:lpstr>
      <vt:lpstr>Safe-Think Process</vt:lpstr>
      <vt:lpstr>Safe-Think Process</vt:lpstr>
      <vt:lpstr>Safe-Think Process</vt:lpstr>
      <vt:lpstr>Safe-Think Process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Nyhan, Sean W.</cp:lastModifiedBy>
  <cp:revision>229</cp:revision>
  <cp:lastPrinted>2015-05-15T19:14:38Z</cp:lastPrinted>
  <dcterms:created xsi:type="dcterms:W3CDTF">2010-04-12T23:12:02Z</dcterms:created>
  <dcterms:modified xsi:type="dcterms:W3CDTF">2019-05-31T17:06:32Z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0x010100994F830E004F0142B858786485432F61</vt:lpwstr>
  </property>
</Properties>
</file>